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33"/>
  </p:notesMasterIdLst>
  <p:handoutMasterIdLst>
    <p:handoutMasterId r:id="rId34"/>
  </p:handoutMasterIdLst>
  <p:sldIdLst>
    <p:sldId id="257" r:id="rId2"/>
    <p:sldId id="339" r:id="rId3"/>
    <p:sldId id="336" r:id="rId4"/>
    <p:sldId id="330" r:id="rId5"/>
    <p:sldId id="260" r:id="rId6"/>
    <p:sldId id="261" r:id="rId7"/>
    <p:sldId id="262" r:id="rId8"/>
    <p:sldId id="268" r:id="rId9"/>
    <p:sldId id="271" r:id="rId10"/>
    <p:sldId id="272" r:id="rId11"/>
    <p:sldId id="274" r:id="rId12"/>
    <p:sldId id="275" r:id="rId13"/>
    <p:sldId id="331" r:id="rId14"/>
    <p:sldId id="289" r:id="rId15"/>
    <p:sldId id="332" r:id="rId16"/>
    <p:sldId id="291" r:id="rId17"/>
    <p:sldId id="333" r:id="rId18"/>
    <p:sldId id="293" r:id="rId19"/>
    <p:sldId id="334" r:id="rId20"/>
    <p:sldId id="295" r:id="rId21"/>
    <p:sldId id="298" r:id="rId22"/>
    <p:sldId id="312" r:id="rId23"/>
    <p:sldId id="318" r:id="rId24"/>
    <p:sldId id="300" r:id="rId25"/>
    <p:sldId id="301" r:id="rId26"/>
    <p:sldId id="323" r:id="rId27"/>
    <p:sldId id="326" r:id="rId28"/>
    <p:sldId id="327" r:id="rId29"/>
    <p:sldId id="328" r:id="rId30"/>
    <p:sldId id="329" r:id="rId31"/>
    <p:sldId id="307" r:id="rId3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zaskun Gallo Ormazábal" initials="IGO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74B94"/>
    <a:srgbClr val="FFFFFF"/>
    <a:srgbClr val="DC9847"/>
    <a:srgbClr val="539071"/>
    <a:srgbClr val="DD6D3B"/>
    <a:srgbClr val="416F84"/>
    <a:srgbClr val="C7462E"/>
    <a:srgbClr val="BCC05F"/>
    <a:srgbClr val="A3B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345" autoAdjust="0"/>
    <p:restoredTop sz="94629" autoAdjust="0"/>
  </p:normalViewPr>
  <p:slideViewPr>
    <p:cSldViewPr snapToGrid="0">
      <p:cViewPr>
        <p:scale>
          <a:sx n="100" d="100"/>
          <a:sy n="100" d="100"/>
        </p:scale>
        <p:origin x="-402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56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CFF29-BACE-4D14-98F1-E42F49D39FF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64A9603-DD9E-4BF1-B9C2-284539B9F153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12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INICIO: 04/01/2018</a:t>
          </a:r>
          <a:endParaRPr lang="es-ES" sz="1200" b="1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0B1A2F9C-9BDC-4E93-8B98-17D0EC7EED30}" type="parTrans" cxnId="{3A9B2B36-FA17-48BF-A584-789D6514D8B3}">
      <dgm:prSet/>
      <dgm:spPr/>
      <dgm:t>
        <a:bodyPr/>
        <a:lstStyle/>
        <a:p>
          <a:endParaRPr lang="es-ES" sz="3200">
            <a:latin typeface="+mj-lt"/>
          </a:endParaRPr>
        </a:p>
      </dgm:t>
    </dgm:pt>
    <dgm:pt modelId="{A1039180-5884-4335-8494-7B3027E7646B}" type="sibTrans" cxnId="{3A9B2B36-FA17-48BF-A584-789D6514D8B3}">
      <dgm:prSet/>
      <dgm:spPr/>
      <dgm:t>
        <a:bodyPr/>
        <a:lstStyle/>
        <a:p>
          <a:endParaRPr lang="es-ES" sz="3200">
            <a:latin typeface="+mj-lt"/>
          </a:endParaRPr>
        </a:p>
      </dgm:t>
    </dgm:pt>
    <dgm:pt modelId="{740EACFA-0F28-49E1-B807-0ECF46178F05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1100" b="1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FIN: 31/12/2018 o Agotamiento de presupuesto</a:t>
          </a:r>
          <a:endParaRPr lang="es-ES" sz="1100" b="1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gm:t>
    </dgm:pt>
    <dgm:pt modelId="{AA681DD5-782A-4CC9-A8D1-BCD6A6949E17}" type="parTrans" cxnId="{1A040893-C089-42EA-B477-4FE1FE1EF5AD}">
      <dgm:prSet/>
      <dgm:spPr/>
      <dgm:t>
        <a:bodyPr/>
        <a:lstStyle/>
        <a:p>
          <a:endParaRPr lang="es-ES" sz="3200">
            <a:latin typeface="+mj-lt"/>
          </a:endParaRPr>
        </a:p>
      </dgm:t>
    </dgm:pt>
    <dgm:pt modelId="{3612D13E-766A-4081-8277-EB615E0EDE9A}" type="sibTrans" cxnId="{1A040893-C089-42EA-B477-4FE1FE1EF5AD}">
      <dgm:prSet/>
      <dgm:spPr/>
      <dgm:t>
        <a:bodyPr/>
        <a:lstStyle/>
        <a:p>
          <a:endParaRPr lang="es-ES" sz="3200">
            <a:latin typeface="+mj-lt"/>
          </a:endParaRPr>
        </a:p>
      </dgm:t>
    </dgm:pt>
    <dgm:pt modelId="{2BF931A2-BA43-4FCD-BE3B-1546169D51B9}" type="pres">
      <dgm:prSet presAssocID="{AF6CFF29-BACE-4D14-98F1-E42F49D39FFC}" presName="CompostProcess" presStyleCnt="0">
        <dgm:presLayoutVars>
          <dgm:dir/>
          <dgm:resizeHandles val="exact"/>
        </dgm:presLayoutVars>
      </dgm:prSet>
      <dgm:spPr/>
    </dgm:pt>
    <dgm:pt modelId="{D6B0FF23-7637-4EF7-8A2B-F6801F269DC3}" type="pres">
      <dgm:prSet presAssocID="{AF6CFF29-BACE-4D14-98F1-E42F49D39FFC}" presName="arrow" presStyleLbl="bgShp" presStyleIdx="0" presStyleCnt="1" custScaleX="117647" custLinFactNeighborY="-5677"/>
      <dgm:spPr>
        <a:solidFill>
          <a:schemeClr val="bg1">
            <a:lumMod val="50000"/>
          </a:schemeClr>
        </a:solidFill>
      </dgm:spPr>
    </dgm:pt>
    <dgm:pt modelId="{F83AF1FC-F04F-48D9-94BE-EF6219A47346}" type="pres">
      <dgm:prSet presAssocID="{AF6CFF29-BACE-4D14-98F1-E42F49D39FFC}" presName="linearProcess" presStyleCnt="0"/>
      <dgm:spPr/>
    </dgm:pt>
    <dgm:pt modelId="{07858922-6DE2-4FAC-9CC4-017463303C97}" type="pres">
      <dgm:prSet presAssocID="{D64A9603-DD9E-4BF1-B9C2-284539B9F153}" presName="textNode" presStyleLbl="node1" presStyleIdx="0" presStyleCnt="2" custScaleX="63440" custLinFactNeighborX="59848" custLinFactNeighborY="-192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2B56D3-D795-4166-8D09-28EAB44A11A1}" type="pres">
      <dgm:prSet presAssocID="{A1039180-5884-4335-8494-7B3027E7646B}" presName="sibTrans" presStyleCnt="0"/>
      <dgm:spPr/>
    </dgm:pt>
    <dgm:pt modelId="{669C52B6-B411-4939-853D-9B7172AFA940}" type="pres">
      <dgm:prSet presAssocID="{740EACFA-0F28-49E1-B807-0ECF46178F05}" presName="textNode" presStyleLbl="node1" presStyleIdx="1" presStyleCnt="2" custScaleX="1513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CCBD85-D340-4519-A640-8DC6619F2593}" type="presOf" srcId="{740EACFA-0F28-49E1-B807-0ECF46178F05}" destId="{669C52B6-B411-4939-853D-9B7172AFA940}" srcOrd="0" destOrd="0" presId="urn:microsoft.com/office/officeart/2005/8/layout/hProcess9"/>
    <dgm:cxn modelId="{1A040893-C089-42EA-B477-4FE1FE1EF5AD}" srcId="{AF6CFF29-BACE-4D14-98F1-E42F49D39FFC}" destId="{740EACFA-0F28-49E1-B807-0ECF46178F05}" srcOrd="1" destOrd="0" parTransId="{AA681DD5-782A-4CC9-A8D1-BCD6A6949E17}" sibTransId="{3612D13E-766A-4081-8277-EB615E0EDE9A}"/>
    <dgm:cxn modelId="{174EA1A2-4EFC-4A8B-8AD4-A3BD6B54E925}" type="presOf" srcId="{AF6CFF29-BACE-4D14-98F1-E42F49D39FFC}" destId="{2BF931A2-BA43-4FCD-BE3B-1546169D51B9}" srcOrd="0" destOrd="0" presId="urn:microsoft.com/office/officeart/2005/8/layout/hProcess9"/>
    <dgm:cxn modelId="{4A561EB3-5E98-44E4-8D16-07EFEEE2DD21}" type="presOf" srcId="{D64A9603-DD9E-4BF1-B9C2-284539B9F153}" destId="{07858922-6DE2-4FAC-9CC4-017463303C97}" srcOrd="0" destOrd="0" presId="urn:microsoft.com/office/officeart/2005/8/layout/hProcess9"/>
    <dgm:cxn modelId="{3A9B2B36-FA17-48BF-A584-789D6514D8B3}" srcId="{AF6CFF29-BACE-4D14-98F1-E42F49D39FFC}" destId="{D64A9603-DD9E-4BF1-B9C2-284539B9F153}" srcOrd="0" destOrd="0" parTransId="{0B1A2F9C-9BDC-4E93-8B98-17D0EC7EED30}" sibTransId="{A1039180-5884-4335-8494-7B3027E7646B}"/>
    <dgm:cxn modelId="{DEED770C-0029-46A5-9E83-7708B868CB70}" type="presParOf" srcId="{2BF931A2-BA43-4FCD-BE3B-1546169D51B9}" destId="{D6B0FF23-7637-4EF7-8A2B-F6801F269DC3}" srcOrd="0" destOrd="0" presId="urn:microsoft.com/office/officeart/2005/8/layout/hProcess9"/>
    <dgm:cxn modelId="{F15C5261-F75A-4BE3-ADF0-175ED520ACA2}" type="presParOf" srcId="{2BF931A2-BA43-4FCD-BE3B-1546169D51B9}" destId="{F83AF1FC-F04F-48D9-94BE-EF6219A47346}" srcOrd="1" destOrd="0" presId="urn:microsoft.com/office/officeart/2005/8/layout/hProcess9"/>
    <dgm:cxn modelId="{991A9BEF-6B64-402F-8BAD-5730779B35D1}" type="presParOf" srcId="{F83AF1FC-F04F-48D9-94BE-EF6219A47346}" destId="{07858922-6DE2-4FAC-9CC4-017463303C97}" srcOrd="0" destOrd="0" presId="urn:microsoft.com/office/officeart/2005/8/layout/hProcess9"/>
    <dgm:cxn modelId="{46FEA71D-B70C-439E-946B-1DF95E1DAD3D}" type="presParOf" srcId="{F83AF1FC-F04F-48D9-94BE-EF6219A47346}" destId="{3C2B56D3-D795-4166-8D09-28EAB44A11A1}" srcOrd="1" destOrd="0" presId="urn:microsoft.com/office/officeart/2005/8/layout/hProcess9"/>
    <dgm:cxn modelId="{EC7F1E28-905F-48E7-95DB-AD04575CA505}" type="presParOf" srcId="{F83AF1FC-F04F-48D9-94BE-EF6219A47346}" destId="{669C52B6-B411-4939-853D-9B7172AFA940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0FF23-7637-4EF7-8A2B-F6801F269DC3}">
      <dsp:nvSpPr>
        <dsp:cNvPr id="0" name=""/>
        <dsp:cNvSpPr/>
      </dsp:nvSpPr>
      <dsp:spPr>
        <a:xfrm>
          <a:off x="1" y="0"/>
          <a:ext cx="4914542" cy="1059828"/>
        </a:xfrm>
        <a:prstGeom prst="rightArrow">
          <a:avLst/>
        </a:prstGeom>
        <a:solidFill>
          <a:schemeClr val="bg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58922-6DE2-4FAC-9CC4-017463303C97}">
      <dsp:nvSpPr>
        <dsp:cNvPr id="0" name=""/>
        <dsp:cNvSpPr/>
      </dsp:nvSpPr>
      <dsp:spPr>
        <a:xfrm>
          <a:off x="90526" y="309775"/>
          <a:ext cx="1406931" cy="42393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INICIO: 04/01/2018</a:t>
          </a:r>
          <a:endParaRPr lang="es-ES" sz="1200" b="1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111221" y="330470"/>
        <a:ext cx="1365541" cy="382541"/>
      </dsp:txXfrm>
    </dsp:sp>
    <dsp:sp modelId="{669C52B6-B411-4939-853D-9B7172AFA940}">
      <dsp:nvSpPr>
        <dsp:cNvPr id="0" name=""/>
        <dsp:cNvSpPr/>
      </dsp:nvSpPr>
      <dsp:spPr>
        <a:xfrm>
          <a:off x="1557451" y="317948"/>
          <a:ext cx="3355988" cy="42393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rPr>
            <a:t>FIN: 31/12/2018 o Agotamiento de presupuesto</a:t>
          </a:r>
          <a:endParaRPr lang="es-ES" sz="1100" b="1" kern="1200" dirty="0">
            <a:solidFill>
              <a:schemeClr val="tx1"/>
            </a:solidFill>
            <a:latin typeface="+mj-lt"/>
            <a:cs typeface="Arial" panose="020B0604020202020204" pitchFamily="34" charset="0"/>
          </a:endParaRPr>
        </a:p>
      </dsp:txBody>
      <dsp:txXfrm>
        <a:off x="1578146" y="338643"/>
        <a:ext cx="3314598" cy="3825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C6EA5-4250-4E08-9DAF-87C82CF2998B}" type="datetimeFigureOut">
              <a:rPr lang="es-ES" smtClean="0"/>
              <a:pPr/>
              <a:t>18/04/2018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E5D95-9944-469D-B406-95D113679FE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406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1167A-EC6A-4CF1-8DD2-49FD4E9B28CD}" type="datetimeFigureOut">
              <a:rPr lang="es-ES" smtClean="0"/>
              <a:pPr/>
              <a:t>18/04/2018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89600-E217-46FE-9A38-0C46D21F3DC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14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898A61-B379-4C99-A155-74AA90A59B94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120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Directiva 2012/27 UE</a:t>
            </a:r>
          </a:p>
          <a:p>
            <a:r>
              <a:rPr lang="es-E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Artículo 20 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Fondo nacional de eficiencia energética, financiación y apoyo técnico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Los Estados miembros podrán crear un Fondo nacional de eficiencia energética. El objetivo de este Fondo será respaldar las iniciativas nacionales de eficiencia energética. 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Los Estados miembros podrán autorizar que las obligaciones previstas en el artículo 5, apartado 1, se cubran mediante contribuciones anuales al Fondo nacional de eficiencia energética, de una cuantía equivalente a la de las inversiones necesarias para el cumplimiento de dichas obligaciones. 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89600-E217-46FE-9A38-0C46D21F3DCA}" type="slidenum">
              <a:rPr lang="es-ES" smtClean="0">
                <a:solidFill>
                  <a:prstClr val="black"/>
                </a:solidFill>
              </a:rPr>
              <a:pPr/>
              <a:t>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9613" y="744538"/>
            <a:ext cx="5378450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dirty="0" smtClean="0"/>
              <a:t>ELIMINAR EN CASO DE PREFERIR LA TRANSPARENCIA COMO ESTABA ANTES</a:t>
            </a:r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D7C592-57F8-4EF8-AE48-2660FFCE4E29}" type="slidenum">
              <a:rPr lang="es-ES" altLang="es-ES" smtClean="0"/>
              <a:pPr eaLnBrk="1" hangingPunct="1">
                <a:spcBef>
                  <a:spcPct val="0"/>
                </a:spcBef>
              </a:pPr>
              <a:t>3</a:t>
            </a:fld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042880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898A61-B379-4C99-A155-74AA90A59B94}" type="slidenum">
              <a:rPr lang="es-ES" smtClean="0"/>
              <a:pPr>
                <a:defRPr/>
              </a:pPr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1200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9613" y="744538"/>
            <a:ext cx="5378450" cy="372268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ES" altLang="es-ES" dirty="0" smtClean="0"/>
              <a:t>ELIMINAR EN CASO DE PREFERIR LA TRANSPARENCIA COMO ESTABA ANTES</a:t>
            </a:r>
          </a:p>
        </p:txBody>
      </p:sp>
      <p:sp>
        <p:nvSpPr>
          <p:cNvPr id="419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D7C592-57F8-4EF8-AE48-2660FFCE4E29}" type="slidenum">
              <a:rPr lang="es-ES" altLang="es-ES" smtClean="0"/>
              <a:pPr eaLnBrk="1" hangingPunct="1">
                <a:spcBef>
                  <a:spcPct val="0"/>
                </a:spcBef>
              </a:pPr>
              <a:t>6</a:t>
            </a:fld>
            <a:endParaRPr lang="es-E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04288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Directiva 2012/27 UE</a:t>
            </a:r>
          </a:p>
          <a:p>
            <a:r>
              <a:rPr lang="es-E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Artículo 20 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Fondo nacional de eficiencia energética, financiación y apoyo técnico</a:t>
            </a:r>
            <a:endParaRPr lang="es-E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Los Estados miembros podrán crear un Fondo nacional de eficiencia energética. El objetivo de este Fondo será respaldar las iniciativas nacionales de eficiencia energética. </a:t>
            </a:r>
          </a:p>
          <a:p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Los Estados miembros podrán autorizar que las obligaciones previstas en el artículo 5, apartado 1, se cubran mediante contribuciones anuales al Fondo nacional de eficiencia energética, de una cuantía equivalente a la de las inversiones necesarias para el cumplimiento de dichas obligaciones. </a:t>
            </a:r>
            <a:r>
              <a:rPr lang="es-E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89600-E217-46FE-9A38-0C46D21F3DCA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7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</a:t>
            </a:r>
            <a:r>
              <a:rPr lang="es-ES" baseline="0" dirty="0" smtClean="0"/>
              <a:t> han presentado 507 expedientes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789600-E217-46FE-9A38-0C46D21F3DCA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94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Diapositiva portada PAREER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44624"/>
            <a:ext cx="1152000" cy="818234"/>
          </a:xfrm>
          <a:prstGeom prst="rect">
            <a:avLst/>
          </a:prstGeom>
        </p:spPr>
      </p:pic>
      <p:sp>
        <p:nvSpPr>
          <p:cNvPr id="2" name="Rectangle 2"/>
          <p:cNvSpPr>
            <a:spLocks/>
          </p:cNvSpPr>
          <p:nvPr userDrawn="1"/>
        </p:nvSpPr>
        <p:spPr bwMode="auto">
          <a:xfrm>
            <a:off x="0" y="876300"/>
            <a:ext cx="9906000" cy="61384"/>
          </a:xfrm>
          <a:prstGeom prst="rect">
            <a:avLst/>
          </a:prstGeom>
          <a:solidFill>
            <a:srgbClr val="E4A3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 smtClean="0"/>
          </a:p>
        </p:txBody>
      </p:sp>
      <p:sp>
        <p:nvSpPr>
          <p:cNvPr id="4" name="Rectangle 2"/>
          <p:cNvSpPr>
            <a:spLocks/>
          </p:cNvSpPr>
          <p:nvPr userDrawn="1"/>
        </p:nvSpPr>
        <p:spPr bwMode="auto">
          <a:xfrm>
            <a:off x="0" y="967322"/>
            <a:ext cx="9906000" cy="61383"/>
          </a:xfrm>
          <a:prstGeom prst="rect">
            <a:avLst/>
          </a:prstGeom>
          <a:solidFill>
            <a:srgbClr val="35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 smtClean="0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B6B9-86D3-4110-9523-F79A50446CC4}" type="datetimeFigureOut">
              <a:rPr lang="es-ES"/>
              <a:pPr>
                <a:defRPr/>
              </a:pPr>
              <a:t>18/04/2018</a:t>
            </a:fld>
            <a:endParaRPr lang="es-ES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0CD8E-51E0-42F8-AD4F-DB133DBD522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14" y="39460"/>
            <a:ext cx="1116000" cy="772338"/>
          </a:xfrm>
          <a:prstGeom prst="rect">
            <a:avLst/>
          </a:prstGeom>
        </p:spPr>
      </p:pic>
      <p:sp>
        <p:nvSpPr>
          <p:cNvPr id="15" name="1 Marcador de pie de página"/>
          <p:cNvSpPr txBox="1">
            <a:spLocks/>
          </p:cNvSpPr>
          <p:nvPr userDrawn="1"/>
        </p:nvSpPr>
        <p:spPr>
          <a:xfrm>
            <a:off x="3003637" y="6520259"/>
            <a:ext cx="389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 smtClean="0">
                <a:solidFill>
                  <a:srgbClr val="003399"/>
                </a:solidFill>
                <a:latin typeface="+mj-lt"/>
              </a:rPr>
              <a:t>Fondo Europeo de Desarrollo Regional  (FEDER)</a:t>
            </a:r>
            <a:endParaRPr lang="es-ES" sz="1400" b="1" dirty="0">
              <a:solidFill>
                <a:srgbClr val="003399"/>
              </a:solidFill>
              <a:latin typeface="+mj-lt"/>
            </a:endParaRPr>
          </a:p>
        </p:txBody>
      </p:sp>
      <p:cxnSp>
        <p:nvCxnSpPr>
          <p:cNvPr id="16" name="9 Conector recto"/>
          <p:cNvCxnSpPr/>
          <p:nvPr userDrawn="1"/>
        </p:nvCxnSpPr>
        <p:spPr>
          <a:xfrm>
            <a:off x="0" y="6525344"/>
            <a:ext cx="9906000" cy="0"/>
          </a:xfrm>
          <a:prstGeom prst="line">
            <a:avLst/>
          </a:prstGeom>
          <a:ln w="1905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" y="132489"/>
            <a:ext cx="985455" cy="7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9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po PAREER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44624"/>
            <a:ext cx="1152000" cy="818234"/>
          </a:xfrm>
          <a:prstGeom prst="rect">
            <a:avLst/>
          </a:prstGeom>
        </p:spPr>
      </p:pic>
      <p:sp>
        <p:nvSpPr>
          <p:cNvPr id="2" name="Rectangle 2"/>
          <p:cNvSpPr>
            <a:spLocks/>
          </p:cNvSpPr>
          <p:nvPr userDrawn="1"/>
        </p:nvSpPr>
        <p:spPr bwMode="auto">
          <a:xfrm>
            <a:off x="0" y="876300"/>
            <a:ext cx="9906000" cy="61384"/>
          </a:xfrm>
          <a:prstGeom prst="rect">
            <a:avLst/>
          </a:prstGeom>
          <a:solidFill>
            <a:srgbClr val="E4A3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 smtClean="0"/>
          </a:p>
        </p:txBody>
      </p:sp>
      <p:sp>
        <p:nvSpPr>
          <p:cNvPr id="4" name="Rectangle 2"/>
          <p:cNvSpPr>
            <a:spLocks/>
          </p:cNvSpPr>
          <p:nvPr userDrawn="1"/>
        </p:nvSpPr>
        <p:spPr bwMode="auto">
          <a:xfrm>
            <a:off x="0" y="967322"/>
            <a:ext cx="9906000" cy="61383"/>
          </a:xfrm>
          <a:prstGeom prst="rect">
            <a:avLst/>
          </a:prstGeom>
          <a:solidFill>
            <a:srgbClr val="35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 smtClean="0"/>
          </a:p>
        </p:txBody>
      </p:sp>
      <p:sp>
        <p:nvSpPr>
          <p:cNvPr id="6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B6B9-86D3-4110-9523-F79A50446CC4}" type="datetimeFigureOut">
              <a:rPr lang="es-ES"/>
              <a:pPr>
                <a:defRPr/>
              </a:pPr>
              <a:t>18/04/2018</a:t>
            </a:fld>
            <a:endParaRPr lang="es-ES" dirty="0"/>
          </a:p>
        </p:txBody>
      </p:sp>
      <p:sp>
        <p:nvSpPr>
          <p:cNvPr id="7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8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0CD8E-51E0-42F8-AD4F-DB133DBD5227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14" y="39460"/>
            <a:ext cx="1116000" cy="7723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7" y="132489"/>
            <a:ext cx="985455" cy="7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1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ltima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CB0E-266B-43A7-BD57-B8D1405819AB}" type="datetimeFigureOut">
              <a:rPr lang="es-ES" smtClean="0"/>
              <a:pPr/>
              <a:t>18/04/2018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32E1-746C-420F-B123-ACC027CF394B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1 Rectángulo"/>
          <p:cNvSpPr/>
          <p:nvPr userDrawn="1"/>
        </p:nvSpPr>
        <p:spPr>
          <a:xfrm>
            <a:off x="0" y="6160362"/>
            <a:ext cx="9906000" cy="369332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1800" b="0" i="1" dirty="0" smtClean="0">
                <a:solidFill>
                  <a:schemeClr val="bg1"/>
                </a:solidFill>
              </a:rPr>
              <a:t>“Una manera de hacer Europa”</a:t>
            </a:r>
            <a:endParaRPr lang="es-ES" sz="1800" b="0" i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44624"/>
            <a:ext cx="1152000" cy="818234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 userDrawn="1"/>
        </p:nvSpPr>
        <p:spPr bwMode="auto">
          <a:xfrm>
            <a:off x="0" y="876300"/>
            <a:ext cx="9906000" cy="61384"/>
          </a:xfrm>
          <a:prstGeom prst="rect">
            <a:avLst/>
          </a:prstGeom>
          <a:solidFill>
            <a:srgbClr val="E4A3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 smtClean="0"/>
          </a:p>
        </p:txBody>
      </p:sp>
      <p:sp>
        <p:nvSpPr>
          <p:cNvPr id="9" name="Rectangle 2"/>
          <p:cNvSpPr>
            <a:spLocks/>
          </p:cNvSpPr>
          <p:nvPr userDrawn="1"/>
        </p:nvSpPr>
        <p:spPr bwMode="auto">
          <a:xfrm>
            <a:off x="0" y="967322"/>
            <a:ext cx="9906000" cy="61383"/>
          </a:xfrm>
          <a:prstGeom prst="rect">
            <a:avLst/>
          </a:prstGeom>
          <a:solidFill>
            <a:srgbClr val="3579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ES_tradnl" altLang="es-ES" sz="2100" dirty="0" smtClean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14" y="39460"/>
            <a:ext cx="1116000" cy="772338"/>
          </a:xfrm>
          <a:prstGeom prst="rect">
            <a:avLst/>
          </a:prstGeom>
        </p:spPr>
      </p:pic>
      <p:sp>
        <p:nvSpPr>
          <p:cNvPr id="14" name="1 Marcador de pie de página"/>
          <p:cNvSpPr txBox="1">
            <a:spLocks/>
          </p:cNvSpPr>
          <p:nvPr userDrawn="1"/>
        </p:nvSpPr>
        <p:spPr>
          <a:xfrm>
            <a:off x="3003637" y="6520259"/>
            <a:ext cx="3898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400" b="1" dirty="0" smtClean="0">
                <a:solidFill>
                  <a:srgbClr val="074B94"/>
                </a:solidFill>
                <a:latin typeface="+mj-lt"/>
              </a:rPr>
              <a:t>Fondo Europeo de Desarrollo Regional  (FEDER)</a:t>
            </a:r>
            <a:endParaRPr lang="es-ES" sz="1400" b="1" dirty="0">
              <a:solidFill>
                <a:srgbClr val="074B94"/>
              </a:solidFill>
              <a:latin typeface="+mj-lt"/>
            </a:endParaRPr>
          </a:p>
        </p:txBody>
      </p:sp>
      <p:cxnSp>
        <p:nvCxnSpPr>
          <p:cNvPr id="15" name="9 Conector recto"/>
          <p:cNvCxnSpPr/>
          <p:nvPr userDrawn="1"/>
        </p:nvCxnSpPr>
        <p:spPr>
          <a:xfrm>
            <a:off x="0" y="6525344"/>
            <a:ext cx="9906000" cy="0"/>
          </a:xfrm>
          <a:prstGeom prst="line">
            <a:avLst/>
          </a:prstGeom>
          <a:ln w="19050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7" y="132489"/>
            <a:ext cx="985455" cy="7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9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CB0E-266B-43A7-BD57-B8D1405819AB}" type="datetimeFigureOut">
              <a:rPr lang="es-ES" smtClean="0"/>
              <a:pPr/>
              <a:t>18/04/2018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132E1-746C-420F-B123-ACC027CF394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28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2" r:id="rId2"/>
    <p:sldLayoutId id="21474837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dae.es/ayudas-y-financiacion/para-rehabilitacion-de-edificios-programa-pareer/segunda-convocatoria-de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ciudadano@idae.e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p.minhafp.gob.es/bdnstrans/GE/es/convocatoria/377556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://www.boe.es/boe/dias/2017/12/21/pdfs/BOE-A-2017-15260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/>
          </p:cNvSpPr>
          <p:nvPr/>
        </p:nvSpPr>
        <p:spPr bwMode="auto">
          <a:xfrm>
            <a:off x="12382500" y="8610601"/>
            <a:ext cx="141710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26B777-1352-403C-9847-4443F69D076D}" type="slidenum">
              <a:rPr lang="en-US" altLang="es-ES" sz="1801">
                <a:solidFill>
                  <a:srgbClr val="4B4B4B"/>
                </a:solidFill>
                <a:latin typeface="DIN Next LT Pro Medium" pitchFamily="34" charset="0"/>
                <a:ea typeface="DIN Next LT Pro Medium" pitchFamily="34" charset="0"/>
                <a:cs typeface="DIN Next LT Pro Medium" pitchFamily="34" charset="0"/>
                <a:sym typeface="DIN Next LT Pro Medium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es-ES" sz="1801" dirty="0">
              <a:solidFill>
                <a:srgbClr val="4B4B4B"/>
              </a:solidFill>
              <a:latin typeface="DIN Next LT Pro Medium" pitchFamily="34" charset="0"/>
              <a:ea typeface="DIN Next LT Pro Medium" pitchFamily="34" charset="0"/>
              <a:cs typeface="DIN Next LT Pro Medium" pitchFamily="34" charset="0"/>
              <a:sym typeface="DIN Next LT Pro Medium" pitchFamily="34" charset="0"/>
            </a:endParaRP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5719156" y="5677368"/>
            <a:ext cx="3458095" cy="44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968" tIns="35984" rIns="71968" bIns="35984">
            <a:spAutoFit/>
          </a:bodyPr>
          <a:lstStyle>
            <a:lvl1pPr algn="ctr" eaLnBrk="0" hangingPunct="0">
              <a:buChar char="•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 algn="ctr" eaLnBrk="0" hangingPunct="0">
              <a:buChar char="–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 algn="ctr" eaLnBrk="0" hangingPunct="0">
              <a:buChar char="•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 algn="ctr" eaLnBrk="0" hangingPunct="0">
              <a:buChar char="–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 algn="ctr" eaLnBrk="0" hangingPunct="0">
              <a:buChar char="»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pPr algn="r" eaLnBrk="1" hangingPunct="1">
              <a:buFontTx/>
              <a:buNone/>
            </a:pPr>
            <a:r>
              <a:rPr lang="es-ES" altLang="es-ES" sz="1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Pedro Prieto</a:t>
            </a:r>
          </a:p>
          <a:p>
            <a:pPr algn="r" eaLnBrk="1" hangingPunct="1">
              <a:buFontTx/>
              <a:buNone/>
            </a:pPr>
            <a:r>
              <a:rPr lang="es-ES" altLang="es-ES" sz="12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de Ahorro y Eficiencia Energética IDAE</a:t>
            </a:r>
            <a:endParaRPr lang="es-ES" altLang="es-ES" sz="1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2 CuadroTexto"/>
          <p:cNvSpPr txBox="1"/>
          <p:nvPr/>
        </p:nvSpPr>
        <p:spPr>
          <a:xfrm>
            <a:off x="1275072" y="3043392"/>
            <a:ext cx="763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Eficiencia Energética</a:t>
            </a:r>
            <a:endParaRPr lang="es-ES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922713" y="1616374"/>
            <a:ext cx="8143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Jornadas de Formación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Bizkaia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2018. Colegio Administradores de Fincas</a:t>
            </a:r>
            <a:endParaRPr lang="es-ES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8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-21265" y="1323117"/>
            <a:ext cx="9399494" cy="439450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marL="981622" lvl="1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  <a:defRPr/>
            </a:pP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MECANISMOS DE APOYO ECONÓMICO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:</a:t>
            </a:r>
            <a:endParaRPr lang="es-ES" sz="1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-402708" y="2043751"/>
            <a:ext cx="10118207" cy="448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08172" lvl="2" indent="-335279" algn="just" eaLnBrk="0" hangingPunct="0">
              <a:lnSpc>
                <a:spcPct val="150000"/>
              </a:lnSpc>
              <a:buClr>
                <a:srgbClr val="CF3E23"/>
              </a:buClr>
              <a:buFont typeface="Wingdings" panose="05000000000000000000" pitchFamily="2" charset="2"/>
              <a:buChar char="ü"/>
              <a:defRPr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Ayuda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dineraria sin contraprestación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préstamo reembolsable: 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(hasta el 90% del coste elegible)</a:t>
            </a:r>
          </a:p>
          <a:p>
            <a:pPr marL="1072893" lvl="2" algn="just" eaLnBrk="0" hangingPunct="0">
              <a:lnSpc>
                <a:spcPct val="150000"/>
              </a:lnSpc>
              <a:buClr>
                <a:srgbClr val="CF3E23"/>
              </a:buClr>
              <a:defRPr/>
            </a:pP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08172" lvl="2" indent="-335279" algn="just" eaLnBrk="0" hangingPunct="0">
              <a:lnSpc>
                <a:spcPct val="150000"/>
              </a:lnSpc>
              <a:buClr>
                <a:srgbClr val="CF3E23"/>
              </a:buClr>
              <a:buFont typeface="Wingdings" panose="05000000000000000000" pitchFamily="2" charset="2"/>
              <a:buChar char="ü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dineraria sin contraprestación: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Formada por una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base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dependerá de cada tipología de actuación y que podrá ser incrementada mediante una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adicional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1072893" lvl="2" algn="just" eaLnBrk="0" hangingPunct="0">
              <a:lnSpc>
                <a:spcPct val="150000"/>
              </a:lnSpc>
              <a:buClr>
                <a:srgbClr val="CF3E23"/>
              </a:buClr>
              <a:defRPr/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08172" lvl="2" indent="-335279" algn="just" eaLnBrk="0" hangingPunct="0">
              <a:lnSpc>
                <a:spcPct val="150000"/>
              </a:lnSpc>
              <a:buClr>
                <a:srgbClr val="CF3E23"/>
              </a:buClr>
              <a:buFont typeface="Wingdings" panose="05000000000000000000" pitchFamily="2" charset="2"/>
              <a:buChar char="ü"/>
              <a:defRPr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Préstamo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reembolsable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1072893" lvl="2" algn="just" eaLnBrk="0" hangingPunct="0">
              <a:lnSpc>
                <a:spcPct val="150000"/>
              </a:lnSpc>
              <a:buClr>
                <a:srgbClr val="CF3E23"/>
              </a:buClr>
              <a:defRPr/>
            </a:pP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865372" lvl="3" indent="-335279" algn="just" eaLnBrk="0" hangingPunct="0">
              <a:lnSpc>
                <a:spcPct val="150000"/>
              </a:lnSpc>
              <a:buClr>
                <a:srgbClr val="CF3E23"/>
              </a:buClr>
              <a:buFont typeface="Wingdings" pitchFamily="2" charset="2"/>
              <a:buChar char="§"/>
              <a:defRPr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Tipo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interés: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Euribor +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0,0%</a:t>
            </a:r>
          </a:p>
          <a:p>
            <a:pPr marL="1865372" lvl="3" indent="-335279" algn="just" eaLnBrk="0" hangingPunct="0">
              <a:lnSpc>
                <a:spcPct val="150000"/>
              </a:lnSpc>
              <a:buClr>
                <a:srgbClr val="CF3E23"/>
              </a:buClr>
              <a:buFont typeface="Wingdings" pitchFamily="2" charset="2"/>
              <a:buChar char="§"/>
              <a:defRPr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Plazo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máximo de amortización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12 años (incluido periodo de carencia opcional de 1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año)</a:t>
            </a:r>
          </a:p>
          <a:p>
            <a:pPr marL="1865372" lvl="3" indent="-335279" algn="just" eaLnBrk="0" hangingPunct="0">
              <a:lnSpc>
                <a:spcPct val="150000"/>
              </a:lnSpc>
              <a:buClr>
                <a:srgbClr val="CF3E23"/>
              </a:buClr>
              <a:buFont typeface="Wingdings" pitchFamily="2" charset="2"/>
              <a:buChar char="§"/>
              <a:defRPr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Garantías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Aval bancario, contrato de seguro de caución, o depósito en efectivo a favor del IDAE en la Caja General del Depósitos del  Ministerio de Economía y Competitividad, por importe del 20% de la cuantía del préstamo. </a:t>
            </a:r>
          </a:p>
        </p:txBody>
      </p:sp>
    </p:spTree>
    <p:extLst>
      <p:ext uri="{BB962C8B-B14F-4D97-AF65-F5344CB8AC3E}">
        <p14:creationId xmlns:p14="http://schemas.microsoft.com/office/powerpoint/2010/main" val="10179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78467" y="1135062"/>
            <a:ext cx="8789015" cy="3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marL="379413" indent="-3794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704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CUANTÍA Y MODALIDAD DE AYUDA 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443942"/>
              </p:ext>
            </p:extLst>
          </p:nvPr>
        </p:nvGraphicFramePr>
        <p:xfrm>
          <a:off x="1986753" y="2487088"/>
          <a:ext cx="7122791" cy="4117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03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9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14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81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4628">
                <a:tc rowSpan="2"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Tipologías</a:t>
                      </a:r>
                      <a:r>
                        <a:rPr lang="es-ES" sz="1200" b="1" baseline="0" dirty="0" smtClean="0"/>
                        <a:t> de actuación (% s/coste elegible)</a:t>
                      </a:r>
                      <a:endParaRPr lang="es-ES" sz="1200" b="1" dirty="0"/>
                    </a:p>
                  </a:txBody>
                  <a:tcPr marL="99060" marR="99060" marT="60960" marB="609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CUANTÍA</a:t>
                      </a:r>
                      <a:r>
                        <a:rPr lang="es-ES" sz="1200" b="1" baseline="0" dirty="0" smtClean="0"/>
                        <a:t> MÁXIMA ENTREGA DINERARIA SIN CONTRAPRESTACIÓN</a:t>
                      </a:r>
                      <a:endParaRPr lang="es-ES" sz="1200" b="1" dirty="0"/>
                    </a:p>
                  </a:txBody>
                  <a:tcPr marL="99060" marR="99060" marT="60960" marB="609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CUANTÍA MÁXIMO</a:t>
                      </a:r>
                      <a:r>
                        <a:rPr lang="es-ES" sz="1200" b="1" baseline="0" dirty="0" smtClean="0"/>
                        <a:t> PRÉSTAMO REEMBOLSABLE</a:t>
                      </a:r>
                      <a:endParaRPr lang="es-ES" sz="1200" b="1" dirty="0"/>
                    </a:p>
                  </a:txBody>
                  <a:tcPr marL="99060" marR="99060" marT="60960" marB="609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721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Ayuda BASE</a:t>
                      </a:r>
                      <a:endParaRPr lang="es-ES" sz="1200" b="1" dirty="0"/>
                    </a:p>
                  </a:txBody>
                  <a:tcPr marL="99060" marR="99060" marT="60960" marB="609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Ayuda</a:t>
                      </a:r>
                      <a:r>
                        <a:rPr lang="es-ES" sz="1200" b="1" baseline="0" dirty="0" smtClean="0"/>
                        <a:t> Adicional por criterio social, eficiencia energética o actuación integrada</a:t>
                      </a:r>
                      <a:endParaRPr lang="es-ES" sz="1200" b="1" dirty="0"/>
                    </a:p>
                  </a:txBody>
                  <a:tcPr marL="99060" marR="99060" marT="60960" marB="6096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7058">
                <a:tc>
                  <a:txBody>
                    <a:bodyPr/>
                    <a:lstStyle/>
                    <a:p>
                      <a:pPr algn="just"/>
                      <a:r>
                        <a:rPr lang="es-ES" sz="1200" b="1" dirty="0" smtClean="0"/>
                        <a:t>Tipo 1</a:t>
                      </a:r>
                      <a:r>
                        <a:rPr lang="es-ES" sz="1200" dirty="0" smtClean="0"/>
                        <a:t>.</a:t>
                      </a:r>
                      <a:r>
                        <a:rPr lang="es-ES" sz="1200" baseline="0" dirty="0" smtClean="0"/>
                        <a:t> Mejora de la eficiencia energética de la </a:t>
                      </a:r>
                      <a:r>
                        <a:rPr lang="es-ES" sz="1200" b="1" baseline="0" dirty="0" smtClean="0"/>
                        <a:t>envolvente térmica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just"/>
                      <a:r>
                        <a:rPr lang="es-ES" sz="1200" dirty="0" smtClean="0"/>
                        <a:t>En función del</a:t>
                      </a:r>
                      <a:r>
                        <a:rPr lang="es-ES" sz="1200" baseline="0" dirty="0" smtClean="0"/>
                        <a:t> uso del edificio y de acuerdo a lo establecido en Anexo I, para el tipo de actuación. Hasta los límites de la normativa de ayudas de Estado o tasa de cofinanciación FEDER en la Comunidad Autónoma donde radique el proyecto, según el Anexo V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60 %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7058">
                <a:tc>
                  <a:txBody>
                    <a:bodyPr/>
                    <a:lstStyle/>
                    <a:p>
                      <a:pPr algn="just"/>
                      <a:r>
                        <a:rPr lang="es-ES" sz="1200" b="1" dirty="0" smtClean="0"/>
                        <a:t>Tipo 2</a:t>
                      </a:r>
                      <a:r>
                        <a:rPr lang="es-ES" sz="1200" dirty="0" smtClean="0"/>
                        <a:t>. Mejora de la eficiencia</a:t>
                      </a:r>
                      <a:r>
                        <a:rPr lang="es-ES" sz="1200" baseline="0" dirty="0" smtClean="0"/>
                        <a:t> energética de las </a:t>
                      </a:r>
                      <a:r>
                        <a:rPr lang="es-ES" sz="1200" b="1" baseline="0" dirty="0" smtClean="0"/>
                        <a:t>instalaciones térmicas y de iluminación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20 %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70 %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7058">
                <a:tc>
                  <a:txBody>
                    <a:bodyPr/>
                    <a:lstStyle/>
                    <a:p>
                      <a:pPr algn="just"/>
                      <a:r>
                        <a:rPr lang="es-ES" sz="1200" b="1" dirty="0" smtClean="0"/>
                        <a:t>Tipo 3</a:t>
                      </a:r>
                      <a:r>
                        <a:rPr lang="es-ES" sz="1200" dirty="0" smtClean="0"/>
                        <a:t>. Sustitución de energía convencional por </a:t>
                      </a:r>
                      <a:r>
                        <a:rPr lang="es-ES" sz="1200" b="1" dirty="0" smtClean="0"/>
                        <a:t>energía solar térmica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60 %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69145">
                <a:tc>
                  <a:txBody>
                    <a:bodyPr/>
                    <a:lstStyle/>
                    <a:p>
                      <a:pPr algn="just"/>
                      <a:r>
                        <a:rPr lang="es-ES" sz="1200" b="1" dirty="0" smtClean="0"/>
                        <a:t>Tipo 4</a:t>
                      </a:r>
                      <a:r>
                        <a:rPr lang="es-ES" sz="1200" dirty="0" smtClean="0"/>
                        <a:t>. Sustitución de energía</a:t>
                      </a:r>
                      <a:r>
                        <a:rPr lang="es-ES" sz="1200" baseline="0" dirty="0" smtClean="0"/>
                        <a:t> convencional por </a:t>
                      </a:r>
                      <a:r>
                        <a:rPr lang="es-ES" sz="1200" b="1" baseline="0" dirty="0" smtClean="0"/>
                        <a:t>energía geotérmica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30 %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60</a:t>
                      </a:r>
                      <a:r>
                        <a:rPr lang="es-ES" sz="1200" baseline="0" dirty="0" smtClean="0"/>
                        <a:t> %</a:t>
                      </a:r>
                      <a:endParaRPr lang="es-ES" sz="1200" dirty="0"/>
                    </a:p>
                  </a:txBody>
                  <a:tcPr marL="99060" marR="99060" marT="60960" marB="6096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4 Flecha derecha"/>
          <p:cNvSpPr/>
          <p:nvPr/>
        </p:nvSpPr>
        <p:spPr>
          <a:xfrm>
            <a:off x="804886" y="4264489"/>
            <a:ext cx="936105" cy="577255"/>
          </a:xfrm>
          <a:prstGeom prst="rightArrow">
            <a:avLst/>
          </a:prstGeom>
          <a:solidFill>
            <a:srgbClr val="DD6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es-ES" sz="1801" b="1" dirty="0">
                <a:solidFill>
                  <a:schemeClr val="bg1"/>
                </a:solidFill>
              </a:rPr>
              <a:t>EE</a:t>
            </a:r>
          </a:p>
        </p:txBody>
      </p:sp>
      <p:sp>
        <p:nvSpPr>
          <p:cNvPr id="7" name="6 Flecha derecha"/>
          <p:cNvSpPr/>
          <p:nvPr/>
        </p:nvSpPr>
        <p:spPr>
          <a:xfrm>
            <a:off x="815276" y="5200084"/>
            <a:ext cx="936105" cy="673265"/>
          </a:xfrm>
          <a:prstGeom prst="rightArrow">
            <a:avLst/>
          </a:prstGeom>
          <a:solidFill>
            <a:srgbClr val="5390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anchor="ctr"/>
          <a:lstStyle/>
          <a:p>
            <a:pPr algn="ctr">
              <a:defRPr/>
            </a:pPr>
            <a:r>
              <a:rPr lang="es-ES" sz="1900" b="1" dirty="0">
                <a:solidFill>
                  <a:schemeClr val="bg1"/>
                </a:solidFill>
              </a:rPr>
              <a:t>EERR</a:t>
            </a:r>
            <a:endParaRPr lang="es-ES" sz="19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7300" y="1611326"/>
            <a:ext cx="8931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1408"/>
              </a:spcBef>
              <a:spcAft>
                <a:spcPts val="704"/>
              </a:spcAft>
              <a:buClr>
                <a:srgbClr val="D8510A"/>
              </a:buClr>
              <a:buNone/>
            </a:pP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cuantía máxima de las ayudas se determinará en función de la </a:t>
            </a:r>
            <a:r>
              <a:rPr lang="es-ES" alt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tipología de actuación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 su </a:t>
            </a:r>
            <a:r>
              <a:rPr lang="es-ES" alt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coste elegible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correspondiente:</a:t>
            </a:r>
            <a:endParaRPr lang="es-ES" altLang="es-ES" sz="1300" dirty="0">
              <a:solidFill>
                <a:schemeClr val="tx1">
                  <a:lumMod val="75000"/>
                  <a:lumOff val="2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Abrir corchete 7"/>
          <p:cNvSpPr/>
          <p:nvPr/>
        </p:nvSpPr>
        <p:spPr>
          <a:xfrm>
            <a:off x="1852981" y="4059827"/>
            <a:ext cx="87090" cy="956673"/>
          </a:xfrm>
          <a:prstGeom prst="leftBracket">
            <a:avLst/>
          </a:prstGeom>
          <a:ln w="19050">
            <a:solidFill>
              <a:srgbClr val="DD6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/>
          <p:cNvSpPr/>
          <p:nvPr/>
        </p:nvSpPr>
        <p:spPr>
          <a:xfrm>
            <a:off x="1852981" y="5068901"/>
            <a:ext cx="87090" cy="1517882"/>
          </a:xfrm>
          <a:prstGeom prst="leftBracket">
            <a:avLst/>
          </a:prstGeom>
          <a:ln w="19050">
            <a:solidFill>
              <a:srgbClr val="5390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75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6 Rectángulo"/>
          <p:cNvSpPr>
            <a:spLocks noChangeArrowheads="1"/>
          </p:cNvSpPr>
          <p:nvPr/>
        </p:nvSpPr>
        <p:spPr bwMode="auto">
          <a:xfrm>
            <a:off x="883011" y="1154890"/>
            <a:ext cx="2191890" cy="3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87" tIns="53643" rIns="107287" bIns="53643">
            <a:spAutoFit/>
          </a:bodyPr>
          <a:lstStyle>
            <a:lvl1pPr marL="379413" indent="-3794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AYUDA ADICIONAL  </a:t>
            </a:r>
            <a:endParaRPr lang="es-ES" altLang="es-ES" sz="1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11648" y="1689859"/>
            <a:ext cx="8870576" cy="4524927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lvl="1" algn="just" eaLnBrk="0" hangingPunct="0">
              <a:lnSpc>
                <a:spcPts val="2816"/>
              </a:lnSpc>
              <a:buClr>
                <a:srgbClr val="D8510A"/>
              </a:buClr>
              <a:defRPr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efectos de graduación de la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adicional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entenderá por:</a:t>
            </a:r>
          </a:p>
          <a:p>
            <a:pPr marL="938780" lvl="1" indent="-402335" algn="just" eaLnBrk="0" hangingPunct="0"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AutoNum type="alphaLcParenR"/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social: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actuaciones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se realicen en edificios que hayan sido calificados definitivamente bajo algún </a:t>
            </a:r>
            <a:r>
              <a:rPr 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régimen de protección pública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por el órgano competente de la CCAA, o bien las actuaciones sean realizadas en edificios de viviendas situados en las </a:t>
            </a:r>
            <a:r>
              <a:rPr 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Áreas de Regeneración y Renovación Urbanas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acuerdo con el Plan Estatal de Fomento del Alquiler de Viviendas, la Rehabilitación Edificatoria, y la Regeneración y Renovación Urbanas 2013-2016.</a:t>
            </a:r>
          </a:p>
          <a:p>
            <a:pPr marL="938780" lvl="1" indent="-402335" algn="just" eaLnBrk="0" hangingPunct="0"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AutoNum type="alphaLcParenR"/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Eficiencia energética: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actuaciones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eleven la calificación energética del edificio para obtener una clase energética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B,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escala de CO₂,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incrementen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2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letras la calificación energética de partida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38780" lvl="1" indent="-402335" algn="just" eaLnBrk="0" hangingPunct="0"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FontTx/>
              <a:buAutoNum type="alphaLcParenR"/>
              <a:defRPr/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Actuación integrada: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edificios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uso vivienda que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realicen dos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más tipologías de actuación, </a:t>
            </a:r>
            <a:r>
              <a:rPr lang="es-ES" alt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siendo obligatoriamente una </a:t>
            </a:r>
            <a:r>
              <a:rPr lang="es-ES" altLang="es-ES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sobre </a:t>
            </a:r>
            <a:r>
              <a:rPr lang="es-ES" alt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envolvente térmica (tipología 1)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suponga una disminución mínima de la demanda global en calefacción y refrigeración del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30%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combinada con otra actuación de la tipología 2 (casos 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C1-Reforma sala calderas, C2-Equipos generación térmica),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tipologías 3 o tipología 4, que suponga al menos, la sustitución del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60%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la potencia de generación térmica existente. </a:t>
            </a:r>
          </a:p>
          <a:p>
            <a:pPr marL="938780" lvl="1" indent="-402335" algn="just" eaLnBrk="0" hangingPunct="0"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AutoNum type="alphaLcParenR"/>
              <a:defRPr/>
            </a:pP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702348"/>
            <a:ext cx="4114830" cy="273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32" y="3131554"/>
            <a:ext cx="2552640" cy="330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47" y="2717331"/>
            <a:ext cx="2795588" cy="372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7" y="1123949"/>
            <a:ext cx="1936231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03" y="1123949"/>
            <a:ext cx="4321969" cy="185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0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3850" y="1588149"/>
            <a:ext cx="9220200" cy="204732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7287" tIns="53643" rIns="107287" bIns="53643">
            <a:spAutoFit/>
          </a:bodyPr>
          <a:lstStyle/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400" b="1" dirty="0" smtClean="0">
                <a:solidFill>
                  <a:schemeClr val="accent2">
                    <a:lumMod val="75000"/>
                  </a:schemeClr>
                </a:solidFill>
              </a:rPr>
              <a:t>CUANTÍA AYUDA POR TIPOLOGÍA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DE ACTUACIÓN 1: Mejora de la eficiencia energética de la envolvente </a:t>
            </a:r>
            <a:r>
              <a:rPr lang="es-ES" sz="1400" b="1" dirty="0" smtClean="0">
                <a:solidFill>
                  <a:schemeClr val="accent2">
                    <a:lumMod val="75000"/>
                  </a:schemeClr>
                </a:solidFill>
              </a:rPr>
              <a:t>térmica</a:t>
            </a:r>
            <a:endParaRPr lang="es-ES" sz="1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subvención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smtClean="0">
                <a:solidFill>
                  <a:srgbClr val="DD6D3B"/>
                </a:solidFill>
              </a:rPr>
              <a:t>30</a:t>
            </a:r>
            <a:r>
              <a:rPr lang="es-ES" sz="1400" b="1" dirty="0">
                <a:solidFill>
                  <a:srgbClr val="DD6D3B"/>
                </a:solidFill>
              </a:rPr>
              <a:t>%</a:t>
            </a:r>
            <a:r>
              <a:rPr lang="es-ES" sz="1400" dirty="0">
                <a:solidFill>
                  <a:srgbClr val="DD6D3B"/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coste elegible.</a:t>
            </a:r>
          </a:p>
          <a:p>
            <a:pPr marL="335279" indent="-335279" algn="just" eaLnBrk="0" hangingPunct="0">
              <a:spcBef>
                <a:spcPts val="1408"/>
              </a:spcBef>
              <a:spcAft>
                <a:spcPts val="1408"/>
              </a:spcAft>
              <a:buFontTx/>
              <a:buChar char="-"/>
              <a:defRPr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caso de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edificios en bloque de uso vivienda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cuantía tendrá un límite máximo de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6.000 €/vivienda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o subvención ADICIONAL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60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875112"/>
            <a:ext cx="6781800" cy="137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6 Rectángulo"/>
          <p:cNvSpPr>
            <a:spLocks noChangeArrowheads="1"/>
          </p:cNvSpPr>
          <p:nvPr/>
        </p:nvSpPr>
        <p:spPr bwMode="auto">
          <a:xfrm>
            <a:off x="424216" y="5393263"/>
            <a:ext cx="8910284" cy="89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14550" indent="-2857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None/>
              <a:defRPr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Préstamo reembolsable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Podrá ser del </a:t>
            </a:r>
            <a:r>
              <a:rPr lang="es-ES" sz="1400" b="1" dirty="0">
                <a:solidFill>
                  <a:srgbClr val="DD6D3B"/>
                </a:solidFill>
              </a:rPr>
              <a:t>60%</a:t>
            </a:r>
            <a:r>
              <a:rPr lang="es-ES" sz="1400" dirty="0">
                <a:solidFill>
                  <a:srgbClr val="DD6D3B"/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coste elegible 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None/>
              <a:defRPr/>
            </a:pP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 caso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edificios en bloque de uso vivienda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cuantía tendrá un límite adicional máximo de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12.000 €/vivienda. </a:t>
            </a:r>
          </a:p>
        </p:txBody>
      </p:sp>
    </p:spTree>
    <p:extLst>
      <p:ext uri="{BB962C8B-B14F-4D97-AF65-F5344CB8AC3E}">
        <p14:creationId xmlns:p14="http://schemas.microsoft.com/office/powerpoint/2010/main" val="1597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65504"/>
            <a:ext cx="3276600" cy="182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4" y="1265504"/>
            <a:ext cx="3167063" cy="1814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212309"/>
            <a:ext cx="2485259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95" y="3538540"/>
            <a:ext cx="265338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9" y="1265504"/>
            <a:ext cx="2702719" cy="195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92" y="3652682"/>
            <a:ext cx="3789695" cy="247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6 Rectángulo"/>
          <p:cNvSpPr>
            <a:spLocks noChangeArrowheads="1"/>
          </p:cNvSpPr>
          <p:nvPr/>
        </p:nvSpPr>
        <p:spPr bwMode="auto">
          <a:xfrm>
            <a:off x="816594" y="1167211"/>
            <a:ext cx="8580953" cy="53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/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</a:pPr>
            <a:r>
              <a:rPr lang="es-ES" altLang="es-ES" sz="1400" b="1" dirty="0" smtClean="0">
                <a:solidFill>
                  <a:schemeClr val="accent2">
                    <a:lumMod val="75000"/>
                  </a:schemeClr>
                </a:solidFill>
              </a:rPr>
              <a:t>CUANTÍA AYUDA POR TIPOLOGÍA </a:t>
            </a:r>
            <a:r>
              <a:rPr lang="es-ES" altLang="es-ES" sz="1400" b="1" dirty="0">
                <a:solidFill>
                  <a:schemeClr val="accent2">
                    <a:lumMod val="75000"/>
                  </a:schemeClr>
                </a:solidFill>
              </a:rPr>
              <a:t>DE ACTUACIÓN 2: Mejora de la eficiencia energética de las instalaciones térmicas y de </a:t>
            </a:r>
            <a:r>
              <a:rPr lang="es-ES" altLang="es-ES" sz="1400" b="1" dirty="0" smtClean="0">
                <a:solidFill>
                  <a:schemeClr val="accent2">
                    <a:lumMod val="75000"/>
                  </a:schemeClr>
                </a:solidFill>
              </a:rPr>
              <a:t>iluminación</a:t>
            </a:r>
            <a:endParaRPr lang="es-ES" altLang="es-E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651" name="8 Rectángulo"/>
          <p:cNvSpPr>
            <a:spLocks noChangeArrowheads="1"/>
          </p:cNvSpPr>
          <p:nvPr/>
        </p:nvSpPr>
        <p:spPr bwMode="auto">
          <a:xfrm>
            <a:off x="871555" y="2053570"/>
            <a:ext cx="8659151" cy="75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Clr>
                <a:srgbClr val="D8510A"/>
              </a:buClr>
              <a:buNone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Ayuda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subvención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BASE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altLang="es-ES" sz="1400" b="1" dirty="0" smtClean="0">
                <a:solidFill>
                  <a:srgbClr val="DD6D3B"/>
                </a:solidFill>
                <a:latin typeface="+mn-lt"/>
              </a:rPr>
              <a:t>20</a:t>
            </a:r>
            <a:r>
              <a:rPr lang="es-ES" altLang="es-ES" sz="1400" b="1" dirty="0">
                <a:solidFill>
                  <a:srgbClr val="DD6D3B"/>
                </a:solidFill>
                <a:latin typeface="+mn-lt"/>
              </a:rPr>
              <a:t>%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 coste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elegible.</a:t>
            </a:r>
            <a:endParaRPr lang="es-ES" altLang="es-ES" sz="1400" b="1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>
              <a:spcBef>
                <a:spcPts val="0"/>
              </a:spcBef>
              <a:buClr>
                <a:srgbClr val="D8510A"/>
              </a:buClr>
              <a:buNone/>
            </a:pPr>
            <a:endParaRPr lang="es-ES" altLang="es-ES" sz="1400" b="1" u="sng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>
              <a:spcBef>
                <a:spcPts val="0"/>
              </a:spcBef>
              <a:buClr>
                <a:srgbClr val="D8510A"/>
              </a:buClr>
              <a:buNone/>
            </a:pPr>
            <a:r>
              <a:rPr lang="es-ES" altLang="es-ES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Ayuda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subvención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ADICIONAL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430" y="3040525"/>
            <a:ext cx="7224844" cy="146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71556" y="4597881"/>
            <a:ext cx="8659150" cy="308388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just">
              <a:buClr>
                <a:schemeClr val="accent6">
                  <a:lumMod val="75000"/>
                </a:schemeClr>
              </a:buClr>
              <a:defRPr/>
            </a:pPr>
            <a:r>
              <a:rPr lang="es-E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Caso </a:t>
            </a: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monitorización del consumo de energía en tiempo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real: ayuda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adicional única del </a:t>
            </a:r>
            <a:r>
              <a:rPr lang="es-ES" sz="1300" b="1" dirty="0">
                <a:solidFill>
                  <a:srgbClr val="DD6D3B"/>
                </a:solidFill>
              </a:rPr>
              <a:t>3</a:t>
            </a:r>
            <a:r>
              <a:rPr lang="es-ES" sz="1300" b="1" dirty="0" smtClean="0">
                <a:solidFill>
                  <a:srgbClr val="DD6D3B"/>
                </a:solidFill>
              </a:rPr>
              <a:t>0%</a:t>
            </a:r>
            <a:r>
              <a:rPr lang="es-ES" sz="1300" dirty="0" smtClean="0">
                <a:solidFill>
                  <a:srgbClr val="DD6D3B"/>
                </a:solidFill>
              </a:rPr>
              <a:t>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sobre el coste elegible.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71555" y="1726733"/>
            <a:ext cx="8392833" cy="323777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</a:pP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Serán actuaciones elegibles las instalaciones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potencia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&gt; 40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kW.</a:t>
            </a:r>
          </a:p>
        </p:txBody>
      </p:sp>
      <p:sp>
        <p:nvSpPr>
          <p:cNvPr id="7" name="1 Rectángulo"/>
          <p:cNvSpPr>
            <a:spLocks noChangeArrowheads="1"/>
          </p:cNvSpPr>
          <p:nvPr/>
        </p:nvSpPr>
        <p:spPr bwMode="auto">
          <a:xfrm>
            <a:off x="935835" y="4936104"/>
            <a:ext cx="8853702" cy="3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14550" indent="-2857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704"/>
              </a:spcAft>
              <a:buClr>
                <a:srgbClr val="D8510A"/>
              </a:buClr>
              <a:buNone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Préstamo reembolsable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smtClean="0">
                <a:solidFill>
                  <a:srgbClr val="DD6D3B"/>
                </a:solidFill>
              </a:rPr>
              <a:t>70</a:t>
            </a:r>
            <a:r>
              <a:rPr lang="es-ES" sz="1400" b="1" dirty="0">
                <a:solidFill>
                  <a:srgbClr val="DD6D3B"/>
                </a:solidFill>
              </a:rPr>
              <a:t>%</a:t>
            </a:r>
            <a:r>
              <a:rPr lang="es-ES" sz="1400" dirty="0">
                <a:solidFill>
                  <a:srgbClr val="DD6D3B"/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coste elegible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endParaRPr lang="es-ES" altLang="es-ES" sz="1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011862" y="5393231"/>
            <a:ext cx="8701647" cy="908553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marL="335279" indent="-335279" algn="just">
              <a:buClr>
                <a:srgbClr val="CF3E23"/>
              </a:buClr>
              <a:buFont typeface="Wingdings" panose="05000000000000000000" pitchFamily="2" charset="2"/>
              <a:buChar char="Ø"/>
              <a:defRPr/>
            </a:pPr>
            <a:r>
              <a:rPr lang="es-E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Caso C1 –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Reforma sala calderas: Coste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elegible máximo = 2.900 x P(kW) </a:t>
            </a:r>
            <a:r>
              <a:rPr lang="es-ES" sz="13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0,62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5279" indent="-335279" algn="just">
              <a:buClr>
                <a:srgbClr val="CF3E23"/>
              </a:buClr>
              <a:buFont typeface="Wingdings" panose="05000000000000000000" pitchFamily="2" charset="2"/>
              <a:buChar char="Ø"/>
              <a:defRPr/>
            </a:pP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s-ES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aso M -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monitorización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consumo de energía en tiempo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real: importe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préstamo reembolsable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hasta un máximo del </a:t>
            </a:r>
            <a:r>
              <a:rPr lang="es-ES" sz="1300" b="1" dirty="0" smtClean="0">
                <a:solidFill>
                  <a:srgbClr val="DD6D3B"/>
                </a:solidFill>
              </a:rPr>
              <a:t>40%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inversión elegible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35279" indent="-335279" algn="just">
              <a:buClr>
                <a:srgbClr val="CF3E23"/>
              </a:buClr>
              <a:buFont typeface="Wingdings" panose="05000000000000000000" pitchFamily="2" charset="2"/>
              <a:buChar char="Ø"/>
              <a:defRPr/>
            </a:pPr>
            <a:r>
              <a:rPr lang="es-ES" sz="1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Caso C2, C3, M e ILU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coste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elegible máximo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resulte de la suma de conceptos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s-ES" sz="13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 Sexta 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E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resolución</a:t>
            </a:r>
            <a:r>
              <a:rPr lang="es-ES" sz="1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254276"/>
            <a:ext cx="2295525" cy="308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204757"/>
            <a:ext cx="3833813" cy="251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795023"/>
            <a:ext cx="3833813" cy="260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87" y="1797182"/>
            <a:ext cx="2875487" cy="38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11742" y="1619655"/>
            <a:ext cx="8424587" cy="539221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400" b="1" dirty="0" smtClean="0">
                <a:solidFill>
                  <a:schemeClr val="accent2">
                    <a:lumMod val="75000"/>
                  </a:schemeClr>
                </a:solidFill>
              </a:rPr>
              <a:t>CUANTÍA DE LA AYUDA POR TIPOLOGÍA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DE ACTUACIÓN 3: Sustitución de energía convencional por energía solar térmica en las instalaciones térmicas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89402" y="2874951"/>
            <a:ext cx="7583830" cy="898294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Ayuda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subvención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BASE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Podrá ser del </a:t>
            </a:r>
            <a:r>
              <a:rPr lang="es-ES" sz="1400" b="1" dirty="0">
                <a:solidFill>
                  <a:srgbClr val="539071"/>
                </a:solidFill>
              </a:rPr>
              <a:t>30 %</a:t>
            </a:r>
            <a:r>
              <a:rPr lang="es-ES" sz="1400" dirty="0">
                <a:solidFill>
                  <a:srgbClr val="539071"/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coste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elegible.</a:t>
            </a:r>
          </a:p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Ayuda </a:t>
            </a: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subvención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ADICIONAL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50571" y="2240480"/>
            <a:ext cx="8346928" cy="539221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ser elegible la potencia térmica nominal de la instalación solar térmica nueva o de la instalación solar existente sobre la que se actúe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debe &gt; 14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kW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r="-1783" b="20018"/>
          <a:stretch/>
        </p:blipFill>
        <p:spPr bwMode="auto">
          <a:xfrm>
            <a:off x="1819272" y="3998947"/>
            <a:ext cx="5841093" cy="15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989402" y="5430962"/>
            <a:ext cx="8346927" cy="3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14550" indent="-2857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704"/>
              </a:spcAft>
              <a:buClr>
                <a:srgbClr val="D8510A"/>
              </a:buClr>
              <a:buNone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Préstamo reembolsable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Podrá ser del </a:t>
            </a:r>
            <a:r>
              <a:rPr lang="es-ES" sz="1400" b="1" dirty="0">
                <a:solidFill>
                  <a:srgbClr val="539071"/>
                </a:solidFill>
                <a:latin typeface="+mn-lt"/>
              </a:rPr>
              <a:t>60%</a:t>
            </a:r>
            <a:r>
              <a:rPr lang="es-ES" sz="1400" dirty="0">
                <a:solidFill>
                  <a:srgbClr val="539071"/>
                </a:solidFill>
                <a:latin typeface="+mn-lt"/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 coste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elegible.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97184" y="5848072"/>
            <a:ext cx="8346927" cy="539221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marL="335279" indent="-335279" algn="just">
              <a:buClr>
                <a:srgbClr val="CF3E23"/>
              </a:buClr>
              <a:buFont typeface="Wingdings" panose="05000000000000000000" pitchFamily="2" charset="2"/>
              <a:buChar char="Ø"/>
              <a:defRPr/>
            </a:pP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coste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elegible máximo, que será el que resulte de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fórmulas en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función del caso y de Ps (kW), que es la potencia de la instalación solar térmica.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Casos S1, S2 y S3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57549"/>
            <a:ext cx="3281363" cy="216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990974"/>
            <a:ext cx="3052762" cy="385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077580"/>
            <a:ext cx="3190875" cy="207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2" y="2868385"/>
            <a:ext cx="2890838" cy="193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505835" y="1448389"/>
            <a:ext cx="8815652" cy="439450"/>
          </a:xfrm>
          <a:prstGeom prst="rect">
            <a:avLst/>
          </a:prstGeom>
        </p:spPr>
        <p:txBody>
          <a:bodyPr lIns="107287" tIns="53643" rIns="107287" bIns="53643">
            <a:spAutoFit/>
          </a:bodyPr>
          <a:lstStyle/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ED7D31"/>
              </a:buClr>
              <a:buFont typeface="Wingdings" pitchFamily="2" charset="2"/>
              <a:buChar char="q"/>
              <a:defRPr/>
            </a:pP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Calibri Light"/>
              </a:rPr>
              <a:t>REGLAMENTO DE INSTALACIONES TÉRMICAS EN LOS EDIFICIOS </a:t>
            </a:r>
            <a:endParaRPr lang="es-ES" sz="1600" b="1" dirty="0">
              <a:solidFill>
                <a:schemeClr val="accent2">
                  <a:lumMod val="75000"/>
                </a:schemeClr>
              </a:solidFill>
              <a:latin typeface="Calibri Ligh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56044" y="2072627"/>
            <a:ext cx="8365443" cy="409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defRPr/>
            </a:pPr>
            <a:r>
              <a:rPr lang="es-ES" sz="1600" dirty="0" smtClean="0"/>
              <a:t>	IT </a:t>
            </a:r>
            <a:r>
              <a:rPr lang="es-ES" sz="1600" dirty="0"/>
              <a:t>3.4.4. Asesoramiento energético: </a:t>
            </a:r>
            <a:endParaRPr lang="es-ES" sz="1600" dirty="0" smtClean="0"/>
          </a:p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1600" dirty="0" smtClean="0"/>
              <a:t>“</a:t>
            </a:r>
            <a:r>
              <a:rPr lang="es-ES" sz="1600" dirty="0"/>
              <a:t>1. La empresa mantenedora asesorará al titular, recomendando mejoras o modificaciones de la instalación así como en su uso y funcionamiento que redunden en una mayor eficiencia energética”. </a:t>
            </a:r>
            <a:endParaRPr lang="es-ES" sz="1600" dirty="0" smtClean="0"/>
          </a:p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1600" dirty="0" smtClean="0"/>
              <a:t>“</a:t>
            </a:r>
            <a:r>
              <a:rPr lang="es-ES" sz="1600" dirty="0"/>
              <a:t>2. Además, en instalaciones de potencia térmica nominal mayor que 70 kW, la empresa mantenedora realizará un seguimiento de la evolución del consumo de energía y de agua de la instalación térmica periódicamente, con el fin de poder detectar posibles desviaciones y tomar las medidas correctoras oportunas. Esta información se conservará por un plazo de, al menos, cinco años”.</a:t>
            </a:r>
          </a:p>
        </p:txBody>
      </p:sp>
    </p:spTree>
    <p:extLst>
      <p:ext uri="{BB962C8B-B14F-4D97-AF65-F5344CB8AC3E}">
        <p14:creationId xmlns:p14="http://schemas.microsoft.com/office/powerpoint/2010/main" val="1931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1 Rectángulo"/>
          <p:cNvSpPr>
            <a:spLocks noChangeArrowheads="1"/>
          </p:cNvSpPr>
          <p:nvPr/>
        </p:nvSpPr>
        <p:spPr bwMode="auto">
          <a:xfrm>
            <a:off x="935567" y="1728667"/>
            <a:ext cx="8357289" cy="53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FontTx/>
              <a:buNone/>
              <a:defRPr/>
            </a:pPr>
            <a:r>
              <a:rPr lang="es-ES" altLang="es-ES" sz="1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CUANTÍA DE LA AYUDA POR TIPOLOGÍA </a:t>
            </a:r>
            <a:r>
              <a:rPr lang="es-ES" altLang="es-ES" sz="1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DE ACTUACIÓN 4: Sustitución de energía convencional por energía geotérmica en instalaciones </a:t>
            </a:r>
            <a:r>
              <a:rPr lang="es-ES" altLang="es-ES" sz="1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térmicas</a:t>
            </a:r>
            <a:endParaRPr lang="es-ES" altLang="es-ES" sz="1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1748" name="2 Rectángulo"/>
          <p:cNvSpPr>
            <a:spLocks noChangeArrowheads="1"/>
          </p:cNvSpPr>
          <p:nvPr/>
        </p:nvSpPr>
        <p:spPr bwMode="auto">
          <a:xfrm>
            <a:off x="935567" y="2270057"/>
            <a:ext cx="8113977" cy="147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None/>
            </a:pP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Serán actuaciones elegibles las instalaciones que utilicen la energía geotérmica con potencia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&gt;12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kW.</a:t>
            </a:r>
          </a:p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None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Ayuda o subvención BASE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Podrá ser del</a:t>
            </a:r>
            <a:r>
              <a:rPr lang="es-ES" altLang="es-ES" sz="1400" dirty="0">
                <a:latin typeface="+mn-lt"/>
              </a:rPr>
              <a:t> </a:t>
            </a:r>
            <a:r>
              <a:rPr lang="es-ES" altLang="es-ES" sz="1400" b="1" dirty="0">
                <a:solidFill>
                  <a:srgbClr val="539071"/>
                </a:solidFill>
                <a:latin typeface="+mn-lt"/>
              </a:rPr>
              <a:t>30%</a:t>
            </a:r>
            <a:r>
              <a:rPr lang="es-ES" altLang="es-ES" sz="1400" dirty="0">
                <a:solidFill>
                  <a:srgbClr val="00B0F0"/>
                </a:solidFill>
                <a:latin typeface="+mn-lt"/>
              </a:rPr>
              <a:t>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 coste elegible.</a:t>
            </a:r>
          </a:p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None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Ayuda o subvención ADICIONAL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  <a:endParaRPr lang="es-ES" alt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884" y="4051015"/>
            <a:ext cx="6093342" cy="14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Rectángulo"/>
          <p:cNvSpPr>
            <a:spLocks noChangeArrowheads="1"/>
          </p:cNvSpPr>
          <p:nvPr/>
        </p:nvSpPr>
        <p:spPr bwMode="auto">
          <a:xfrm>
            <a:off x="780611" y="5613478"/>
            <a:ext cx="8423888" cy="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14550" indent="-28575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717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28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861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9433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buNone/>
            </a:pPr>
            <a:r>
              <a:rPr lang="es-ES" alt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Préstamo reembolsable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Podrá ser del </a:t>
            </a:r>
            <a:r>
              <a:rPr lang="es-ES" sz="1400" b="1" dirty="0">
                <a:solidFill>
                  <a:srgbClr val="539071"/>
                </a:solidFill>
              </a:rPr>
              <a:t>60%</a:t>
            </a:r>
            <a:r>
              <a:rPr lang="es-ES" sz="1400" dirty="0">
                <a:solidFill>
                  <a:schemeClr val="accent2"/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coste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elegible</a:t>
            </a:r>
            <a:endParaRPr lang="es-ES" altLang="es-ES" sz="1400" dirty="0" smtClean="0">
              <a:latin typeface="+mn-lt"/>
            </a:endParaRPr>
          </a:p>
          <a:p>
            <a:pPr marL="335279" indent="-335279" algn="just">
              <a:spcBef>
                <a:spcPct val="0"/>
              </a:spcBef>
              <a:buClr>
                <a:srgbClr val="CF3E23"/>
              </a:buClr>
              <a:buFont typeface="Wingdings" panose="05000000000000000000" pitchFamily="2" charset="2"/>
              <a:buChar char="Ø"/>
              <a:defRPr/>
            </a:pP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 coste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elegible máximo, que será el que resulte de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las fórmulas en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función del caso y de P (kW) que es la potencia térmica del generador.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Casos G1, G2, GR1 y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GR2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75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13317" y="1177118"/>
            <a:ext cx="9517327" cy="354555"/>
          </a:xfrm>
          <a:prstGeom prst="rect">
            <a:avLst/>
          </a:prstGeom>
        </p:spPr>
        <p:txBody>
          <a:bodyPr lIns="107287" tIns="53643" rIns="107287" bIns="53643">
            <a:spAutoFit/>
          </a:bodyPr>
          <a:lstStyle/>
          <a:p>
            <a:pPr marL="445177" indent="-445177" algn="just" eaLnBrk="0" hangingPunct="0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  <a:defRPr/>
            </a:pP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RÉGIMEN DE CONCESIÓN DE AYUDAS: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904126" y="3008970"/>
            <a:ext cx="8495055" cy="3629747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excepción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serán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COMPATIBLES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 otras ayudas otorgadas por cualquier entidad pública, y hasta el límite máximo del coste  de la actuación subvencionada, siempre que el beneficiario sea una entidad sin actividad mercantil o comercial y se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cumpla que:</a:t>
            </a: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8" indent="-342908" algn="just">
              <a:lnSpc>
                <a:spcPct val="150000"/>
              </a:lnSpc>
              <a:buAutoNum type="alphaLcPeriod"/>
              <a:defRPr/>
            </a:pP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 beneficiario que cumpla las condiciones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 social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la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 Séptima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</a:p>
          <a:p>
            <a:pPr marL="342908" indent="-342908" algn="just">
              <a:lnSpc>
                <a:spcPct val="150000"/>
              </a:lnSpc>
              <a:buAutoNum type="alphaLcPeriod"/>
              <a:defRPr/>
            </a:pP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 otorgada por la otra entidad u organismo público incluya alguno de los siguientes criterios de promoción de actuaciones: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para colectivos o áreas especialmente necesitadas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alta eficiencia energética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50000"/>
              </a:lnSpc>
              <a:defRPr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IDAE dispondrá en su página web del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s-ES" sz="14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istado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convocatorias de ayudas que reconoce como compatibles con el PAREER II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previa solicitud de la entidad u organismo público convocante al IDAE.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946394" y="1607975"/>
            <a:ext cx="8410517" cy="1400995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ayudas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serán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INCOMPATIBLES con cualesquiera otras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concedidas, para la misma finalidad, por cualesquiera Administraciones públicas u organismos o entes públicos, nacionales o internacionales, </a:t>
            </a:r>
            <a:r>
              <a:rPr 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salvo que se acredite por el beneficiario que estas últimas se aplican a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actuaciones distintas </a:t>
            </a:r>
            <a:r>
              <a:rPr 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las que sean objeto de solicitud en dicha convocatoria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92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8 CuadroTexto"/>
          <p:cNvSpPr txBox="1">
            <a:spLocks noChangeArrowheads="1"/>
          </p:cNvSpPr>
          <p:nvPr/>
        </p:nvSpPr>
        <p:spPr bwMode="auto">
          <a:xfrm>
            <a:off x="450819" y="2113951"/>
            <a:ext cx="9145017" cy="351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19138" indent="-261938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Fotocopia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documento que acredite la propiedad del edificio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Consulta descriptiva y gráfica de datos catastrales del inmueble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Informe justificativo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según modelo disponible en la web del IDAE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de eficiencia energética del edificio en su estado actual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(con justificante de registro del </a:t>
            </a:r>
            <a:r>
              <a:rPr lang="es-ES" altLang="es-E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CEEactual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de eficiencia energética del edificio alcanzado tras la reforma propuesta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Proyecto o memoria técnica de las actuaciones a realizar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Presupuesto de la empresa o empresas que realizarán la ejecución de las actuaciones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(con contrato de mantenimiento en Tipología 4)</a:t>
            </a:r>
          </a:p>
          <a:p>
            <a:pPr marL="800120" lvl="1" indent="-342908" algn="just"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Font typeface="Wingdings" panose="05000000000000000000" pitchFamily="2" charset="2"/>
              <a:buChar char="ü"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de la C.C.A.A.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acreditando el requisito para optar a al ayuda adicional por criterio social, en el caso de aquellos que se acojan a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él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	</a:t>
            </a:r>
          </a:p>
        </p:txBody>
      </p:sp>
      <p:sp>
        <p:nvSpPr>
          <p:cNvPr id="24581" name="6 Rectángulo"/>
          <p:cNvSpPr>
            <a:spLocks noChangeArrowheads="1"/>
          </p:cNvSpPr>
          <p:nvPr/>
        </p:nvSpPr>
        <p:spPr bwMode="auto">
          <a:xfrm>
            <a:off x="1252524" y="1151722"/>
            <a:ext cx="5336212" cy="3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87" tIns="53643" rIns="107287" bIns="53643">
            <a:spAutoFit/>
          </a:bodyPr>
          <a:lstStyle>
            <a:lvl1pPr marL="379413" indent="-3794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DOCUMENTACIÓN A PRESENTAR CON CARÁCTER GENERAL</a:t>
            </a:r>
          </a:p>
        </p:txBody>
      </p:sp>
    </p:spTree>
    <p:extLst>
      <p:ext uri="{BB962C8B-B14F-4D97-AF65-F5344CB8AC3E}">
        <p14:creationId xmlns:p14="http://schemas.microsoft.com/office/powerpoint/2010/main" val="3890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6 Rectángulo"/>
          <p:cNvSpPr>
            <a:spLocks noChangeArrowheads="1"/>
          </p:cNvSpPr>
          <p:nvPr/>
        </p:nvSpPr>
        <p:spPr bwMode="auto">
          <a:xfrm>
            <a:off x="1282023" y="1162355"/>
            <a:ext cx="5501771" cy="3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287" tIns="53643" rIns="107287" bIns="53643">
            <a:spAutoFit/>
          </a:bodyPr>
          <a:lstStyle>
            <a:lvl1pPr marL="379413" indent="-3794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DOCUMENTACIÓN A PRESENTAR CON CARÁCTER ESPECÍFICO</a:t>
            </a:r>
          </a:p>
        </p:txBody>
      </p:sp>
      <p:sp>
        <p:nvSpPr>
          <p:cNvPr id="4" name="8 CuadroTexto"/>
          <p:cNvSpPr txBox="1"/>
          <p:nvPr/>
        </p:nvSpPr>
        <p:spPr>
          <a:xfrm>
            <a:off x="325648" y="1593056"/>
            <a:ext cx="9047823" cy="797690"/>
          </a:xfrm>
          <a:prstGeom prst="rect">
            <a:avLst/>
          </a:prstGeom>
          <a:noFill/>
        </p:spPr>
        <p:txBody>
          <a:bodyPr lIns="107287" tIns="53643" rIns="107287" bIns="53643">
            <a:spAutoFit/>
          </a:bodyPr>
          <a:lstStyle/>
          <a:p>
            <a:pPr lvl="1" algn="just" eaLnBrk="0" hangingPunct="0">
              <a:lnSpc>
                <a:spcPts val="2816"/>
              </a:lnSpc>
              <a:buClr>
                <a:srgbClr val="D8510A"/>
              </a:buClr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web del IDAE pueden descargarse los listados de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“Documentos a aportar según el tipo de beneficiario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6777" y="3097309"/>
            <a:ext cx="7560000" cy="1792850"/>
          </a:xfrm>
          <a:prstGeom prst="rect">
            <a:avLst/>
          </a:prstGeom>
        </p:spPr>
      </p:pic>
      <p:sp>
        <p:nvSpPr>
          <p:cNvPr id="7" name="8 CuadroTexto"/>
          <p:cNvSpPr txBox="1"/>
          <p:nvPr/>
        </p:nvSpPr>
        <p:spPr>
          <a:xfrm>
            <a:off x="606227" y="2535207"/>
            <a:ext cx="9047823" cy="438617"/>
          </a:xfrm>
          <a:prstGeom prst="rect">
            <a:avLst/>
          </a:prstGeom>
          <a:noFill/>
        </p:spPr>
        <p:txBody>
          <a:bodyPr lIns="107287" tIns="53643" rIns="107287" bIns="53643">
            <a:spAutoFit/>
          </a:bodyPr>
          <a:lstStyle/>
          <a:p>
            <a:pPr lvl="1" algn="just" eaLnBrk="0" hangingPunct="0">
              <a:lnSpc>
                <a:spcPts val="2816"/>
              </a:lnSpc>
              <a:buClr>
                <a:srgbClr val="D8510A"/>
              </a:buClr>
              <a:defRPr/>
            </a:pPr>
            <a:r>
              <a:rPr 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Comunidad de propietarios o agrupación de comunidades de propietarios</a:t>
            </a:r>
            <a:endParaRPr lang="es-ES" sz="16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 idx="4294967295"/>
          </p:nvPr>
        </p:nvSpPr>
        <p:spPr>
          <a:xfrm>
            <a:off x="0" y="1022350"/>
            <a:ext cx="9906000" cy="603250"/>
          </a:xfrm>
          <a:solidFill>
            <a:srgbClr val="DD6D3B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s-ES" sz="1900" b="1" dirty="0">
                <a:solidFill>
                  <a:schemeClr val="bg1"/>
                </a:solidFill>
                <a:latin typeface="Trebuchet MS" panose="020B0603020202020204" pitchFamily="34" charset="0"/>
              </a:rPr>
              <a:t>SOLICITUD DE AYUDA AL PROGRAMA </a:t>
            </a:r>
            <a:r>
              <a:rPr lang="es-ES" sz="19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PAREER II</a:t>
            </a:r>
            <a:endParaRPr lang="es-ES" sz="19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94141" y="1732044"/>
            <a:ext cx="9231702" cy="35455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7287" tIns="53643" rIns="107287" bIns="53643">
            <a:spAutoFit/>
          </a:bodyPr>
          <a:lstStyle/>
          <a:p>
            <a:pPr marL="445177" indent="-445177" algn="just" eaLnBrk="0" hangingPunct="0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  <a:defRPr/>
            </a:pP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SEDE ELECTRÓNICA DEL IDAE: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4570" y="3603476"/>
            <a:ext cx="7353497" cy="212978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2072680" y="5060383"/>
            <a:ext cx="2359904" cy="81689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1" dirty="0"/>
          </a:p>
        </p:txBody>
      </p:sp>
      <p:sp>
        <p:nvSpPr>
          <p:cNvPr id="4" name="Rectángulo 3"/>
          <p:cNvSpPr/>
          <p:nvPr/>
        </p:nvSpPr>
        <p:spPr>
          <a:xfrm>
            <a:off x="1028563" y="2848876"/>
            <a:ext cx="7848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i="1" dirty="0">
                <a:solidFill>
                  <a:schemeClr val="accent6"/>
                </a:solidFill>
                <a:hlinkClick r:id="rId3"/>
              </a:rPr>
              <a:t>http://www.idae.es/ayudas-y-financiacion/para-rehabilitacion-de-edificios-programa-pareer/segunda-convocatoria-del</a:t>
            </a:r>
            <a:endParaRPr lang="es-ES" sz="1600" i="1" dirty="0">
              <a:solidFill>
                <a:schemeClr val="accent6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92247" y="5970546"/>
            <a:ext cx="8496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acceder al formulario de solicitud, así como para colgar la documentación solicitada, será imprescindible que el solicitante disponga de un </a:t>
            </a:r>
            <a:r>
              <a:rPr 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certificado electrónico en vigor</a:t>
            </a:r>
            <a:r>
              <a:rPr lang="es-ES" sz="16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" altLang="es-ES" sz="16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24146" y="2185781"/>
            <a:ext cx="8347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documentación debe cargarse en la Sede Electrónica del IDAE a la que se accede desde la web del PAREER II: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ea typeface="ヒラギノ角ゴ ProN W3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977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5404" y="1880909"/>
            <a:ext cx="9447727" cy="35455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107287" tIns="53643" rIns="107287" bIns="53643">
            <a:spAutoFit/>
          </a:bodyPr>
          <a:lstStyle/>
          <a:p>
            <a:pPr marL="445177" indent="-445177" algn="just" eaLnBrk="0" hangingPunct="0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  <a:defRPr/>
            </a:pP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DUDAS Y ACLARACIONES:</a:t>
            </a:r>
            <a:endParaRPr lang="es-ES" sz="1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98274" y="3055419"/>
            <a:ext cx="82945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Servicio de Información al Ciudadano en Eficiencia Energética y Energías Renovables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(SICER), a través del correo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  <a:hlinkClick r:id="rId2"/>
              </a:rPr>
              <a:t>ciudadano@idae.es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 </a:t>
            </a:r>
            <a:endParaRPr lang="es-ES" sz="1600" dirty="0" smtClean="0">
              <a:solidFill>
                <a:schemeClr val="tx1">
                  <a:lumMod val="75000"/>
                  <a:lumOff val="25000"/>
                </a:schemeClr>
              </a:solidFill>
              <a:ea typeface="ヒラギノ角ゴ ProN W3"/>
              <a:sym typeface="Gill Sans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ea typeface="ヒラギノ角ゴ ProN W3"/>
              <a:sym typeface="Gill Sans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C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orreo postal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del IDAE, C/ Madera 8, 28004 Madrid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ea typeface="ヒラギノ角ゴ ProN W3"/>
              <a:sym typeface="Gill Sans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Teléfono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91 314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ヒラギノ角ゴ ProN W3"/>
                <a:sym typeface="Gill Sans"/>
              </a:rPr>
              <a:t>66 73 en horario de 10 a 14 horas de lunes a viernes (Fax 91 523 04 14).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022350"/>
            <a:ext cx="9906000" cy="603250"/>
          </a:xfrm>
          <a:prstGeom prst="rect">
            <a:avLst/>
          </a:prstGeom>
          <a:solidFill>
            <a:srgbClr val="DD6D3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sz="1900" b="1" smtClean="0">
                <a:solidFill>
                  <a:schemeClr val="bg1"/>
                </a:solidFill>
                <a:latin typeface="Trebuchet MS" panose="020B0603020202020204" pitchFamily="34" charset="0"/>
              </a:rPr>
              <a:t>SOLICITUD DE AYUDA AL PROGRAMA PAREER II</a:t>
            </a:r>
            <a:endParaRPr lang="es-ES" sz="19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63115" y="2460215"/>
            <a:ext cx="1804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>
              <a:spcBef>
                <a:spcPts val="1408"/>
              </a:spcBef>
              <a:spcAft>
                <a:spcPts val="1408"/>
              </a:spcAft>
              <a:buClr>
                <a:srgbClr val="D8510A"/>
              </a:buClr>
              <a:defRPr/>
            </a:pP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podrán dirigir al:</a:t>
            </a:r>
          </a:p>
        </p:txBody>
      </p:sp>
    </p:spTree>
    <p:extLst>
      <p:ext uri="{BB962C8B-B14F-4D97-AF65-F5344CB8AC3E}">
        <p14:creationId xmlns:p14="http://schemas.microsoft.com/office/powerpoint/2010/main" val="29245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1 Rectángulo"/>
          <p:cNvSpPr>
            <a:spLocks noChangeArrowheads="1"/>
          </p:cNvSpPr>
          <p:nvPr/>
        </p:nvSpPr>
        <p:spPr bwMode="auto">
          <a:xfrm>
            <a:off x="180975" y="1060152"/>
            <a:ext cx="9505950" cy="519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  <a:buClr>
                <a:schemeClr val="accent2"/>
              </a:buClr>
              <a:buFont typeface="Wingdings" pitchFamily="2" charset="2"/>
              <a:buChar char="q"/>
              <a:defRPr/>
            </a:pPr>
            <a:r>
              <a:rPr lang="es-ES" altLang="es-ES" sz="1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JUSTIFICACIÓN DE </a:t>
            </a:r>
            <a:r>
              <a:rPr lang="es-ES" altLang="es-ES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LA REALIZACIÓN DE LAS ACTUACIONES</a:t>
            </a:r>
          </a:p>
          <a:p>
            <a:pPr marL="0" indent="0" algn="just">
              <a:lnSpc>
                <a:spcPct val="150000"/>
              </a:lnSpc>
              <a:spcBef>
                <a:spcPts val="704"/>
              </a:spcBef>
              <a:spcAft>
                <a:spcPts val="704"/>
              </a:spcAft>
              <a:buClr>
                <a:srgbClr val="D8510A"/>
              </a:buClr>
              <a:buNone/>
              <a:defRPr/>
            </a:pP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    La documentación a aportar será la siguiente: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637030" lvl="2" indent="-324103" algn="just">
              <a:lnSpc>
                <a:spcPct val="150000"/>
              </a:lnSpc>
              <a:spcBef>
                <a:spcPct val="0"/>
              </a:spcBef>
              <a:buClr>
                <a:srgbClr val="CC0000"/>
              </a:buClr>
              <a:buFont typeface="Courier New" pitchFamily="49" charset="0"/>
              <a:buChar char="o"/>
              <a:defRPr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final de obra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suscrito por el director de obra y director de ejecución de la obra, en su caso, para las actuaciones de mejora de la envolvente térmica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637030" lvl="2" indent="-324103" algn="just">
              <a:lnSpc>
                <a:spcPct val="150000"/>
              </a:lnSpc>
              <a:spcBef>
                <a:spcPct val="0"/>
              </a:spcBef>
              <a:buClr>
                <a:srgbClr val="CC0000"/>
              </a:buClr>
              <a:buFont typeface="Courier New" pitchFamily="49" charset="0"/>
              <a:buChar char="o"/>
              <a:defRPr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de la instalación térmica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suscrito por el director de la instalación o instalador autorizado en el órgano competente de la Comunidad Autónoma de acuerdo con el RITE, en el caso de las actuaciones 2, 3 y 4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637030" lvl="3" indent="-324103" algn="just">
              <a:lnSpc>
                <a:spcPct val="150000"/>
              </a:lnSpc>
              <a:spcBef>
                <a:spcPct val="0"/>
              </a:spcBef>
              <a:buClr>
                <a:srgbClr val="CC0000"/>
              </a:buClr>
              <a:buFont typeface="Courier New" pitchFamily="49" charset="0"/>
              <a:buChar char="o"/>
              <a:defRPr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de eficiencia energética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obtenido una vez realizadas las actuaciones, suscrito por técnico competente, en el que se acredite la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mejora de 1, 2 o más letras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 registrado en el Registro del Órgano Competente de la Comunidad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Autónoma.</a:t>
            </a:r>
          </a:p>
          <a:p>
            <a:pPr marL="637030" lvl="3" indent="-324103" algn="just">
              <a:lnSpc>
                <a:spcPct val="150000"/>
              </a:lnSpc>
              <a:spcBef>
                <a:spcPct val="0"/>
              </a:spcBef>
              <a:buClr>
                <a:srgbClr val="CC0000"/>
              </a:buClr>
              <a:buFont typeface="Courier New" pitchFamily="49" charset="0"/>
              <a:buChar char="o"/>
              <a:defRPr/>
            </a:pP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Informe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acredite la adecuada realización de las actuaciones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acuerdo con la documentación presentada en la solicitud de la ayuda,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emitido  por Entidad de Control de Calidad de la 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Edificación.</a:t>
            </a:r>
          </a:p>
          <a:p>
            <a:pPr marL="637030" lvl="3" indent="-324103" algn="just">
              <a:lnSpc>
                <a:spcPct val="150000"/>
              </a:lnSpc>
              <a:spcBef>
                <a:spcPct val="0"/>
              </a:spcBef>
              <a:buClr>
                <a:srgbClr val="CC0000"/>
              </a:buClr>
              <a:buFont typeface="Courier New" pitchFamily="49" charset="0"/>
              <a:buChar char="o"/>
              <a:defRPr/>
            </a:pP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Copias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las facturas y justificantes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bancarios de los pagos realizados. Se considerará realizado el pago o gasto correspondiente cuando haya sido satisfecho efectivamente con anterioridad a los plazos de justificación determinados en las presentes bases, no aceptándose pagos en metálico.</a:t>
            </a:r>
          </a:p>
          <a:p>
            <a:pPr marL="312927" lvl="3" indent="0" algn="just">
              <a:lnSpc>
                <a:spcPct val="150000"/>
              </a:lnSpc>
              <a:spcBef>
                <a:spcPct val="0"/>
              </a:spcBef>
              <a:buClr>
                <a:srgbClr val="CC0000"/>
              </a:buClr>
              <a:buNone/>
              <a:defRPr/>
            </a:pPr>
            <a:endParaRPr lang="es-ES" altLang="es-E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00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458015"/>
            <a:ext cx="7924800" cy="500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" y="1243011"/>
            <a:ext cx="8086725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0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315350"/>
            <a:ext cx="7954526" cy="506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3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8272"/>
            <a:ext cx="6967538" cy="531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8" y="1247775"/>
            <a:ext cx="8228262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6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4" y="2600325"/>
            <a:ext cx="4878501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88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/>
          </p:cNvSpPr>
          <p:nvPr/>
        </p:nvSpPr>
        <p:spPr bwMode="auto">
          <a:xfrm>
            <a:off x="12382500" y="8610601"/>
            <a:ext cx="141710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726B777-1352-403C-9847-4443F69D076D}" type="slidenum">
              <a:rPr lang="en-US" altLang="es-ES" sz="1801">
                <a:solidFill>
                  <a:srgbClr val="4B4B4B"/>
                </a:solidFill>
                <a:latin typeface="DIN Next LT Pro Medium" pitchFamily="34" charset="0"/>
                <a:ea typeface="DIN Next LT Pro Medium" pitchFamily="34" charset="0"/>
                <a:cs typeface="DIN Next LT Pro Medium" pitchFamily="34" charset="0"/>
                <a:sym typeface="DIN Next LT Pro Medium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s-ES" sz="1801" dirty="0">
              <a:solidFill>
                <a:srgbClr val="4B4B4B"/>
              </a:solidFill>
              <a:latin typeface="DIN Next LT Pro Medium" pitchFamily="34" charset="0"/>
              <a:ea typeface="DIN Next LT Pro Medium" pitchFamily="34" charset="0"/>
              <a:cs typeface="DIN Next LT Pro Medium" pitchFamily="34" charset="0"/>
              <a:sym typeface="DIN Next LT Pro Medium" pitchFamily="34" charset="0"/>
            </a:endParaRPr>
          </a:p>
        </p:txBody>
      </p:sp>
      <p:sp>
        <p:nvSpPr>
          <p:cNvPr id="5" name="2 CuadroTexto"/>
          <p:cNvSpPr txBox="1"/>
          <p:nvPr/>
        </p:nvSpPr>
        <p:spPr>
          <a:xfrm>
            <a:off x="1275072" y="3043392"/>
            <a:ext cx="763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Segunda Convocatoria del Programa de Ayudas para la Rehabilitación Energética de Edificios Existentes (PAREER II)</a:t>
            </a:r>
          </a:p>
        </p:txBody>
      </p:sp>
    </p:spTree>
    <p:extLst>
      <p:ext uri="{BB962C8B-B14F-4D97-AF65-F5344CB8AC3E}">
        <p14:creationId xmlns:p14="http://schemas.microsoft.com/office/powerpoint/2010/main" val="7439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0 Rectángulo"/>
          <p:cNvSpPr>
            <a:spLocks noChangeArrowheads="1"/>
          </p:cNvSpPr>
          <p:nvPr/>
        </p:nvSpPr>
        <p:spPr bwMode="auto">
          <a:xfrm>
            <a:off x="212642" y="1113517"/>
            <a:ext cx="9218438" cy="157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marL="379413" indent="-3794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OBJETO: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Promover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realización de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actuaciones integrales</a:t>
            </a: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los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edificios </a:t>
            </a:r>
            <a:r>
              <a:rPr lang="es-ES" altLang="es-E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existentes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 contribuir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 alcanzar los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objetivos </a:t>
            </a:r>
            <a:r>
              <a:rPr lang="es-ES" altLang="es-E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eficiencia energética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establecidos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la Directiva 2012/27/UE,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 el Plan 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Nacional de Acción de eficiencia energética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2014-2020.</a:t>
            </a:r>
          </a:p>
          <a:p>
            <a:pPr algn="just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DURACIÓN DEL PROGRAMA: 						</a:t>
            </a:r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1068657801"/>
              </p:ext>
            </p:extLst>
          </p:nvPr>
        </p:nvGraphicFramePr>
        <p:xfrm>
          <a:off x="3704866" y="2949662"/>
          <a:ext cx="4914545" cy="1059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13 CuadroTexto"/>
          <p:cNvSpPr txBox="1"/>
          <p:nvPr/>
        </p:nvSpPr>
        <p:spPr>
          <a:xfrm>
            <a:off x="711202" y="4582630"/>
            <a:ext cx="9050866" cy="1026534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marL="445177" indent="-445177" algn="just" eaLnBrk="0" hangingPunct="0">
              <a:spcBef>
                <a:spcPts val="704"/>
              </a:spcBef>
              <a:spcAft>
                <a:spcPts val="704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INICIO DE LAS ACTUACIONES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máximo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meses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desde la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notificación de concesión de ayuda.</a:t>
            </a:r>
          </a:p>
          <a:p>
            <a:pPr marL="445177" indent="-445177" algn="just" eaLnBrk="0" hangingPunct="0">
              <a:spcBef>
                <a:spcPts val="704"/>
              </a:spcBef>
              <a:spcAft>
                <a:spcPts val="704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FINALIZACIÓN Y JUSTIFICACIÓN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máximo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 meses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desde la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notificación de concesión de 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ayuda (ampliable 6 meses justificadamente)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085850" y="4015793"/>
            <a:ext cx="7038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86" lvl="8" algn="just" eaLnBrk="0" fontAlgn="base" hangingPunct="0">
              <a:spcBef>
                <a:spcPts val="600"/>
              </a:spcBef>
              <a:buClr>
                <a:srgbClr val="CF3E23"/>
              </a:buClr>
              <a:defRPr/>
            </a:pP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Presentación solicitudes: 1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mes natural después de esta fecha, </a:t>
            </a:r>
            <a:r>
              <a:rPr lang="es-ES" sz="1400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de febrero de 2018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" sz="1400" b="1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3934" y="6060098"/>
            <a:ext cx="9618134" cy="523832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marL="355600" lvl="8" indent="-261938" algn="just" eaLnBrk="0" fontAlgn="base" hangingPunct="0"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Bases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Resolución de 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14/12/2017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por la que se publica la Resolución de 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6/3/2017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por la que 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establecen las bases reguladoras de Segunda Convocatoria del Programa de Ayudas para actuaciones de rehabilitación energética de edificios existentes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(BOE de 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21/12/2017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</a:t>
            </a:r>
            <a:endParaRPr lang="es-ES" sz="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55600" lvl="8" indent="-261938" algn="just" eaLnBrk="0" fontAlgn="base" hangingPunct="0"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9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Convocatoria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Resolución de </a:t>
            </a:r>
            <a:r>
              <a:rPr lang="es-ES" sz="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21/12/2017 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la que se establece la 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Segunda Convocatoria del Programa de Ayudas PAREER II</a:t>
            </a:r>
            <a:r>
              <a:rPr lang="es-E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Publicado en la </a:t>
            </a:r>
            <a:r>
              <a:rPr lang="es-E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 de Datos Nacional de Subvenciones (BDNS</a:t>
            </a:r>
            <a:r>
              <a:rPr lang="es-E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589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10 CuadroTexto"/>
          <p:cNvSpPr txBox="1">
            <a:spLocks noChangeArrowheads="1"/>
          </p:cNvSpPr>
          <p:nvPr/>
        </p:nvSpPr>
        <p:spPr bwMode="auto">
          <a:xfrm>
            <a:off x="487573" y="2202448"/>
            <a:ext cx="9428671" cy="226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361950" indent="-36195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3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endParaRPr lang="es-ES" altLang="es-ES" sz="16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3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Tipología 1: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Mejora de la eficiencia energética de la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envolvente térmica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 </a:t>
            </a:r>
          </a:p>
          <a:p>
            <a:pPr lvl="3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endParaRPr lang="es-ES" alt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8" lvl="3" indent="-342908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Tipología 2: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Mejora de la eficiencia energética de las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instalaciones térmicas y de iluminación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342908" lvl="3" indent="-342908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endParaRPr lang="es-ES" alt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8" lvl="3" indent="-342908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Tipología 3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Sustitución de energía convencional por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energía solar </a:t>
            </a:r>
            <a:r>
              <a:rPr lang="es-ES" altLang="es-E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térmica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228606" lvl="3" indent="-228606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endParaRPr lang="es-ES" altLang="es-E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8" lvl="3" indent="-342908" algn="just" eaLnBrk="1" hangingPunct="1">
              <a:lnSpc>
                <a:spcPts val="2112"/>
              </a:lnSpc>
              <a:spcBef>
                <a:spcPct val="0"/>
              </a:spcBef>
              <a:buClr>
                <a:srgbClr val="CF3E23"/>
              </a:buClr>
              <a:buFont typeface="+mj-lt"/>
              <a:buAutoNum type="arabicPeriod"/>
              <a:defRPr/>
            </a:pPr>
            <a:r>
              <a:rPr lang="es-ES" alt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Tipología </a:t>
            </a: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4: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Sustitución de energía convencional por </a:t>
            </a:r>
            <a:r>
              <a:rPr lang="es-ES" altLang="es-E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energía </a:t>
            </a:r>
            <a:r>
              <a:rPr lang="es-ES" altLang="es-ES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geotérmica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       </a:t>
            </a:r>
            <a:endParaRPr lang="es-ES" alt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232" y="1496487"/>
            <a:ext cx="8113977" cy="354555"/>
          </a:xfrm>
          <a:prstGeom prst="rect">
            <a:avLst/>
          </a:prstGeom>
          <a:noFill/>
        </p:spPr>
        <p:txBody>
          <a:bodyPr lIns="107287" tIns="53643" rIns="107287" bIns="53643">
            <a:spAutoFit/>
          </a:bodyPr>
          <a:lstStyle/>
          <a:p>
            <a:pPr marL="335279" indent="-335279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TIPOLOGÍAS DE ACTUACIONES </a:t>
            </a:r>
            <a:r>
              <a:rPr lang="es-ES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ELEGIBLES:</a:t>
            </a:r>
            <a:endParaRPr lang="es-ES" sz="1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324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02654" y="1149382"/>
            <a:ext cx="9206044" cy="354555"/>
          </a:xfrm>
          <a:prstGeom prst="rect">
            <a:avLst/>
          </a:prstGeom>
          <a:noFill/>
        </p:spPr>
        <p:txBody>
          <a:bodyPr lIns="107287" tIns="53643" rIns="107287" bIns="53643">
            <a:spAutoFit/>
          </a:bodyPr>
          <a:lstStyle/>
          <a:p>
            <a:pPr marL="335279" indent="-335279">
              <a:buClr>
                <a:schemeClr val="accent2"/>
              </a:buClr>
              <a:buFont typeface="Wingdings" panose="05000000000000000000" pitchFamily="2" charset="2"/>
              <a:buChar char="q"/>
              <a:defRPr/>
            </a:pP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ACTUACIONES ELEGIBLES  </a:t>
            </a:r>
            <a:r>
              <a:rPr lang="es-ES" sz="16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deberán cumplir: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-219075" y="1700771"/>
            <a:ext cx="9927773" cy="4872458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marL="879346" lvl="1" indent="-342900" algn="just" eaLnBrk="0" hangingPunct="0">
              <a:lnSpc>
                <a:spcPct val="150000"/>
              </a:lnSpc>
              <a:buClr>
                <a:srgbClr val="CF3E23"/>
              </a:buClr>
              <a:buFont typeface="Wingdings" panose="05000000000000000000" pitchFamily="2" charset="2"/>
              <a:buChar char="ü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No </a:t>
            </a: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podrán haberse iniciado actuaciones 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antes de la entrada en vigor del Programa (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04/01/2018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). </a:t>
            </a:r>
          </a:p>
          <a:p>
            <a:pPr marL="879346" lvl="1" indent="-342900" algn="just" eaLnBrk="0" hangingPunct="0">
              <a:lnSpc>
                <a:spcPct val="150000"/>
              </a:lnSpc>
              <a:buClr>
                <a:srgbClr val="CF3E23"/>
              </a:buClr>
              <a:buFont typeface="Wingdings" panose="05000000000000000000" pitchFamily="2" charset="2"/>
              <a:buChar char="ü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No podrán haberse pagado las inversiones 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antes de la fecha de solicitud de 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ayuda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 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(fecha registro solicitud)</a:t>
            </a:r>
            <a:endParaRPr lang="es-ES" sz="1350" dirty="0">
              <a:solidFill>
                <a:schemeClr val="tx1">
                  <a:lumMod val="75000"/>
                  <a:lumOff val="25000"/>
                </a:schemeClr>
              </a:solidFill>
              <a:ea typeface="Times New Roman"/>
            </a:endParaRPr>
          </a:p>
          <a:p>
            <a:pPr marL="871896" lvl="1" indent="-342900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ü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A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ctuaciones </a:t>
            </a:r>
            <a:r>
              <a:rPr 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tipología 1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: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 </a:t>
            </a:r>
            <a:r>
              <a:rPr lang="es-ES" sz="1350" u="sng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no </a:t>
            </a:r>
            <a:r>
              <a:rPr lang="es-ES" sz="1350" u="sng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son elegibles actuaciones individuales </a:t>
            </a:r>
            <a:r>
              <a:rPr lang="es-ES" sz="1350" u="sng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sobre una o varias viviendas o locales del mismo </a:t>
            </a:r>
            <a:r>
              <a:rPr lang="es-ES" sz="1350" u="sng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edificio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.</a:t>
            </a:r>
          </a:p>
          <a:p>
            <a:pPr marL="871896" lvl="1" indent="-342900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ü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altLang="es-ES" sz="13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Para actuaciones </a:t>
            </a:r>
            <a:r>
              <a:rPr lang="es-ES" alt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tipologías </a:t>
            </a:r>
            <a:r>
              <a:rPr lang="es-ES" alt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2, 3 y </a:t>
            </a:r>
            <a:r>
              <a:rPr lang="es-ES" alt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4</a:t>
            </a:r>
            <a:r>
              <a:rPr lang="es-ES" alt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: </a:t>
            </a:r>
            <a:r>
              <a:rPr lang="es-ES" altLang="es-ES" sz="13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serán elegibles </a:t>
            </a:r>
            <a:r>
              <a:rPr lang="es-ES" alt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cuando la potencia térmica nominal de generación de calor o frío </a:t>
            </a:r>
            <a:r>
              <a:rPr lang="es-ES" altLang="es-ES" sz="13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de la nueva instalación térmica </a:t>
            </a:r>
            <a:r>
              <a:rPr lang="es-ES" alt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sea mayor que:</a:t>
            </a:r>
            <a:endParaRPr lang="es-ES" altLang="es-ES" sz="135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2171700" lvl="4" indent="-342900">
              <a:lnSpc>
                <a:spcPct val="150000"/>
              </a:lnSpc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s-ES" altLang="es-ES" sz="13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Para actuaciones de la tipología 2: …… </a:t>
            </a:r>
            <a:r>
              <a:rPr lang="es-ES" alt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40 </a:t>
            </a:r>
            <a:r>
              <a:rPr lang="es-ES" alt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kW</a:t>
            </a:r>
            <a:endParaRPr lang="es-ES" altLang="es-ES" sz="1350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2171700" lvl="4" indent="-342900">
              <a:lnSpc>
                <a:spcPct val="150000"/>
              </a:lnSpc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s-ES" altLang="es-ES" sz="13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Para actuaciones de la tipología 3: …… </a:t>
            </a:r>
            <a:r>
              <a:rPr lang="es-ES" alt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14 </a:t>
            </a:r>
            <a:r>
              <a:rPr lang="es-ES" alt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kW</a:t>
            </a:r>
            <a:endParaRPr lang="es-ES" altLang="es-ES" sz="1350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  <a:p>
            <a:pPr marL="2171700" lvl="4" indent="-342900">
              <a:lnSpc>
                <a:spcPct val="150000"/>
              </a:lnSpc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es-ES" altLang="es-ES" sz="1350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Para actuaciones de la tipología 4: …… </a:t>
            </a:r>
            <a:r>
              <a:rPr lang="es-ES" alt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12 kW</a:t>
            </a:r>
          </a:p>
          <a:p>
            <a:pPr marL="948095" lvl="1" indent="-419100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ü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El coste elegible conjunto de las actuaciones  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en 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un mismo proyecto: debe ser superior a </a:t>
            </a: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30.000 €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 e inferior a </a:t>
            </a: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4.000.000 €.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 </a:t>
            </a:r>
          </a:p>
          <a:p>
            <a:pPr marL="938780" lvl="1" indent="-402335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ü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b="1" u="sng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Mejorar 1 letra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 como mínimo de la </a:t>
            </a: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calificación energética total del edificio 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medida en la escala de emisiones de CO</a:t>
            </a:r>
            <a:r>
              <a:rPr lang="es-ES" sz="1350" baseline="-25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2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.</a:t>
            </a:r>
          </a:p>
          <a:p>
            <a:pPr marL="938780" lvl="1" indent="-402335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§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Edificios existentes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construidos antes de 2007.</a:t>
            </a:r>
          </a:p>
          <a:p>
            <a:pPr marL="938780" lvl="1" indent="-402335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§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Edificios de cualquier uso 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según artículo </a:t>
            </a:r>
            <a:r>
              <a:rPr lang="es-E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2.1 de la Ley de Ordenación de la Edificación (L.O.E) (se exceptúan los edificios industriales, de la defensa, agrícolas o partes de los mismos destinados a talleres, procesos industriales, de la defensa y agrícolas no residenciales</a:t>
            </a: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938780" lvl="1" indent="-402335" algn="just" eaLnBrk="0" hangingPunct="0">
              <a:lnSpc>
                <a:spcPct val="150000"/>
              </a:lnSpc>
              <a:spcBef>
                <a:spcPts val="117"/>
              </a:spcBef>
              <a:buClr>
                <a:srgbClr val="CF3E23"/>
              </a:buClr>
              <a:buFont typeface="Wingdings" panose="05000000000000000000" pitchFamily="2" charset="2"/>
              <a:buChar char="§"/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 selección de las solicitudes de realiza en </a:t>
            </a:r>
            <a:r>
              <a:rPr lang="es-ES" sz="135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concurrencia simple.</a:t>
            </a:r>
            <a:endParaRPr lang="es-ES" sz="13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6 Rectángulo"/>
          <p:cNvSpPr>
            <a:spLocks noChangeArrowheads="1"/>
          </p:cNvSpPr>
          <p:nvPr/>
        </p:nvSpPr>
        <p:spPr bwMode="auto">
          <a:xfrm>
            <a:off x="464344" y="1158547"/>
            <a:ext cx="8817880" cy="35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</a:pPr>
            <a:r>
              <a:rPr lang="es-ES" alt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COSTES </a:t>
            </a:r>
            <a:r>
              <a:rPr lang="es-ES" altLang="es-ES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ELEGIBLES :</a:t>
            </a:r>
            <a:r>
              <a:rPr lang="es-ES" alt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necesarios 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</a:t>
            </a:r>
            <a:r>
              <a:rPr lang="es-ES" alt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conseguir los objetivos energéticos</a:t>
            </a:r>
            <a:r>
              <a:rPr lang="es-ES" alt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Programa</a:t>
            </a:r>
            <a:endParaRPr lang="es-ES" altLang="es-ES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296" name="9 CuadroTexto"/>
          <p:cNvSpPr txBox="1">
            <a:spLocks noChangeArrowheads="1"/>
          </p:cNvSpPr>
          <p:nvPr/>
        </p:nvSpPr>
        <p:spPr bwMode="auto">
          <a:xfrm>
            <a:off x="609599" y="1678841"/>
            <a:ext cx="8763001" cy="226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287" tIns="53643" rIns="107287" bIns="5364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438275" indent="-268288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96859" lvl="3" indent="0" algn="just">
              <a:spcBef>
                <a:spcPct val="0"/>
              </a:spcBef>
              <a:buClr>
                <a:srgbClr val="D8510A"/>
              </a:buClr>
              <a:buNone/>
              <a:defRPr/>
            </a:pPr>
            <a:r>
              <a:rPr lang="es-ES" sz="1400" b="1" dirty="0" smtClean="0">
                <a:solidFill>
                  <a:srgbClr val="C7462E"/>
                </a:solidFill>
                <a:latin typeface="+mn-lt"/>
                <a:ea typeface="Times New Roman"/>
              </a:rPr>
              <a:t>1º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/>
              </a:rPr>
              <a:t>Honorarios profesionales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/>
              </a:rPr>
              <a:t>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Times New Roman"/>
              </a:rPr>
              <a:t>de:</a:t>
            </a:r>
          </a:p>
          <a:p>
            <a:pPr marL="96859" lvl="3" indent="0" algn="just">
              <a:spcBef>
                <a:spcPct val="0"/>
              </a:spcBef>
              <a:buClr>
                <a:srgbClr val="D8510A"/>
              </a:buClr>
              <a:buNone/>
              <a:defRPr/>
            </a:pPr>
            <a:endParaRPr lang="es-ES" alt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82609" lvl="3" indent="-285750" algn="just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Certificado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eficiencia 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energética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marL="382609" lvl="3" indent="-285750" algn="just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Redacción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los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proyectos 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técnicos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82609" lvl="3" indent="-285750" algn="just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Dirección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y ejecución de la obra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y de la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instalación.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82609" lvl="3" indent="-285750" algn="just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edacción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del Informe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que acredite la </a:t>
            </a:r>
            <a:r>
              <a:rPr lang="es-ES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realización </a:t>
            </a:r>
            <a:r>
              <a:rPr lang="es-ES" alt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las actuaciones </a:t>
            </a:r>
            <a:r>
              <a:rPr lang="es-ES" alt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emitido </a:t>
            </a:r>
            <a:r>
              <a:rPr lang="es-ES" alt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por organismo de control </a:t>
            </a:r>
            <a:endParaRPr lang="es-ES" altLang="es-E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82609" lvl="3" indent="-285750" algn="just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estión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la ayuda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gastos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que el solicitante pudiera satisfacer a una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empresa/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profesional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por la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gestión administrativa y documental de su solicitud ante el IDAE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(No deben superar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el 4%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 ayuda otorgada, </a:t>
            </a:r>
            <a:r>
              <a:rPr lang="es-ES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con un límite de 3.000 </a:t>
            </a:r>
            <a:r>
              <a:rPr lang="es-ES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€/expediente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s-ES" altLang="es-E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>
                <a:srgbClr val="CF3E23"/>
              </a:buClr>
              <a:buNone/>
              <a:defRPr/>
            </a:pP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0617" y="3823679"/>
            <a:ext cx="8620963" cy="1616439"/>
          </a:xfrm>
          <a:prstGeom prst="rect">
            <a:avLst/>
          </a:prstGeom>
          <a:noFill/>
        </p:spPr>
        <p:txBody>
          <a:bodyPr wrap="square" lIns="107287" tIns="53643" rIns="107287" bIns="53643">
            <a:spAutoFit/>
          </a:bodyPr>
          <a:lstStyle/>
          <a:p>
            <a:pPr marL="426550" lvl="1" indent="-426550" algn="just">
              <a:defRPr/>
            </a:pPr>
            <a:r>
              <a:rPr lang="es-ES" sz="1400" b="1" dirty="0">
                <a:solidFill>
                  <a:srgbClr val="C7462E"/>
                </a:solidFill>
              </a:rPr>
              <a:t>2º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Inversión en equipos, materiales,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costes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ejecución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obra civil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asociada e instalaciones auxiliares y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específicos para cada </a:t>
            </a:r>
            <a:r>
              <a:rPr 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tipología:</a:t>
            </a:r>
          </a:p>
          <a:p>
            <a:pPr marL="426550" lvl="1" indent="-426550" algn="just">
              <a:defRPr/>
            </a:pP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82609" lvl="3" indent="-285750" algn="just" eaLnBrk="0" hangingPunct="0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Tipología 1: 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instalaciones auxiliares necesarias para llevar a cabo la actuación, como andamiajes o grúas.</a:t>
            </a:r>
          </a:p>
          <a:p>
            <a:pPr marL="382609" lvl="3" indent="-285750" algn="just" eaLnBrk="0" hangingPunct="0">
              <a:spcBef>
                <a:spcPct val="0"/>
              </a:spcBef>
              <a:buClr>
                <a:srgbClr val="D8510A"/>
              </a:buClr>
              <a:buFont typeface="Wingdings" panose="05000000000000000000" pitchFamily="2" charset="2"/>
              <a:buChar char="§"/>
              <a:defRPr/>
            </a:pPr>
            <a:r>
              <a:rPr lang="es-E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Tipología 4: </a:t>
            </a:r>
            <a:r>
              <a:rPr lang="es-E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realización de los estudios, ensayos, sondeos y simulaciones preliminares previas a la realización del diseño de la instalación, sondeos, excavaciones, cimentaciones, zanjas, urbanización y demás elementos necesarios para su explotación, así como redes de calor/frío y estaciones de intercambio.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11297" y="5511917"/>
            <a:ext cx="8970927" cy="970108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marL="536445" lvl="1" algn="just" eaLnBrk="0" hangingPunct="0">
              <a:spcBef>
                <a:spcPts val="117"/>
              </a:spcBef>
              <a:buClr>
                <a:srgbClr val="CC0000"/>
              </a:buClr>
              <a:tabLst>
                <a:tab pos="1877562" algn="l"/>
                <a:tab pos="2950454" algn="l"/>
                <a:tab pos="131132" algn="l"/>
              </a:tabLst>
              <a:defRPr/>
            </a:pP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Los</a:t>
            </a:r>
            <a:r>
              <a:rPr lang="es-E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costes 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correspondientes a 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actuaciones preparatorias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que sean necesarios para presentar la 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solicitud (proyecto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memorias técnicas, certificados, etc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.), </a:t>
            </a:r>
            <a:r>
              <a:rPr lang="es-ES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sí que podrán ser considerados elegibles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aun cuando hubieran sido facturados con anterioridad a la fecha de la solicitud de ayuda, pero con posterioridad a la entrada en vigor del programa 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(</a:t>
            </a:r>
            <a:r>
              <a:rPr lang="es-ES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04/01/2018</a:t>
            </a:r>
            <a:r>
              <a:rPr lang="es-ES" sz="1400" i="1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/>
              </a:rPr>
              <a:t>). </a:t>
            </a:r>
            <a:endParaRPr lang="es-ES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8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505835" y="1448389"/>
            <a:ext cx="8815652" cy="439450"/>
          </a:xfrm>
          <a:prstGeom prst="rect">
            <a:avLst/>
          </a:prstGeom>
        </p:spPr>
        <p:txBody>
          <a:bodyPr lIns="107287" tIns="53643" rIns="107287" bIns="53643">
            <a:spAutoFit/>
          </a:bodyPr>
          <a:lstStyle/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chemeClr val="accent2"/>
              </a:buClr>
              <a:buFont typeface="Wingdings" pitchFamily="2" charset="2"/>
              <a:buChar char="q"/>
              <a:defRPr/>
            </a:pPr>
            <a:r>
              <a:rPr lang="es-ES" sz="1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PRESUPUESTO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56044" y="2158352"/>
            <a:ext cx="8365443" cy="3026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125.658.000 + 78.000.000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€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provenientes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Fondo Nacional de Eficiencia Energética (FNEE</a:t>
            </a:r>
            <a:r>
              <a:rPr lang="es-E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= 203.658.000 €</a:t>
            </a: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Presupuesto común para las cuatro tipologías de actuación.</a:t>
            </a:r>
          </a:p>
          <a:p>
            <a:pPr marL="445177" indent="-445177" algn="just" eaLnBrk="0" hangingPunct="0">
              <a:lnSpc>
                <a:spcPct val="150000"/>
              </a:lnSpc>
              <a:spcBef>
                <a:spcPts val="1408"/>
              </a:spcBef>
              <a:spcAft>
                <a:spcPts val="1408"/>
              </a:spcAft>
              <a:buClr>
                <a:srgbClr val="CF3E23"/>
              </a:buClr>
              <a:buFont typeface="Wingdings" panose="05000000000000000000" pitchFamily="2" charset="2"/>
              <a:buChar char="§"/>
              <a:defRPr/>
            </a:pP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caso de agotamiento del presupuesto disponible antes del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31/12/2018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y con nueva aprobación presupuestaria del FNEE,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podrá ampliar 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presupuesto, publicitándose en la pagina web </a:t>
            </a:r>
            <a:r>
              <a:rPr lang="es-E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www.idae.es).</a:t>
            </a:r>
          </a:p>
        </p:txBody>
      </p:sp>
    </p:spTree>
    <p:extLst>
      <p:ext uri="{BB962C8B-B14F-4D97-AF65-F5344CB8AC3E}">
        <p14:creationId xmlns:p14="http://schemas.microsoft.com/office/powerpoint/2010/main" val="17419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EER II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2576</TotalTime>
  <Words>2697</Words>
  <Application>Microsoft Office PowerPoint</Application>
  <PresentationFormat>A4 (210 x 297 mm)</PresentationFormat>
  <Paragraphs>186</Paragraphs>
  <Slides>31</Slides>
  <Notes>7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PAREER 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SOLICITUD DE AYUDA AL PROGRAMA PAREER II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Izaskun Gallo Ormazábal</dc:creator>
  <cp:lastModifiedBy>Silvia</cp:lastModifiedBy>
  <cp:revision>276</cp:revision>
  <cp:lastPrinted>2018-04-02T08:55:32Z</cp:lastPrinted>
  <dcterms:created xsi:type="dcterms:W3CDTF">2018-01-10T11:42:15Z</dcterms:created>
  <dcterms:modified xsi:type="dcterms:W3CDTF">2018-04-18T19:12:06Z</dcterms:modified>
</cp:coreProperties>
</file>