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6"/>
  </p:notesMasterIdLst>
  <p:handoutMasterIdLst>
    <p:handoutMasterId r:id="rId37"/>
  </p:handoutMasterIdLst>
  <p:sldIdLst>
    <p:sldId id="277" r:id="rId2"/>
    <p:sldId id="267" r:id="rId3"/>
    <p:sldId id="282"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269" r:id="rId19"/>
    <p:sldId id="283" r:id="rId20"/>
    <p:sldId id="272" r:id="rId21"/>
    <p:sldId id="273" r:id="rId22"/>
    <p:sldId id="275" r:id="rId23"/>
    <p:sldId id="276" r:id="rId24"/>
    <p:sldId id="284" r:id="rId25"/>
    <p:sldId id="300" r:id="rId26"/>
    <p:sldId id="301" r:id="rId27"/>
    <p:sldId id="302" r:id="rId28"/>
    <p:sldId id="303" r:id="rId29"/>
    <p:sldId id="279" r:id="rId30"/>
    <p:sldId id="280" r:id="rId31"/>
    <p:sldId id="281" r:id="rId32"/>
    <p:sldId id="285" r:id="rId33"/>
    <p:sldId id="304" r:id="rId34"/>
    <p:sldId id="30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99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419" autoAdjust="0"/>
  </p:normalViewPr>
  <p:slideViewPr>
    <p:cSldViewPr snapToGrid="0">
      <p:cViewPr varScale="1">
        <p:scale>
          <a:sx n="88" d="100"/>
          <a:sy n="88" d="100"/>
        </p:scale>
        <p:origin x="576" y="96"/>
      </p:cViewPr>
      <p:guideLst>
        <p:guide pos="3840"/>
        <p:guide orient="horz" pos="2999"/>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287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791974-9F08-42C6-B4F2-02B9136A72C7}" type="doc">
      <dgm:prSet loTypeId="urn:microsoft.com/office/officeart/2005/8/layout/pyramid4" loCatId="relationship" qsTypeId="urn:microsoft.com/office/officeart/2005/8/quickstyle/simple5" qsCatId="simple" csTypeId="urn:microsoft.com/office/officeart/2005/8/colors/accent1_2" csCatId="accent1" phldr="1"/>
      <dgm:spPr/>
      <dgm:t>
        <a:bodyPr rtlCol="0"/>
        <a:lstStyle/>
        <a:p>
          <a:pPr rtl="0"/>
          <a:endParaRPr lang="en-US"/>
        </a:p>
      </dgm:t>
    </dgm:pt>
    <dgm:pt modelId="{BC6FFA61-6A5E-4A07-B0CD-657A6016A538}">
      <dgm:prSet phldrT="[Text]"/>
      <dgm:spPr/>
      <dgm:t>
        <a:bodyPr rtlCol="0"/>
        <a:lstStyle/>
        <a:p>
          <a:pPr rtl="0"/>
          <a:r>
            <a:rPr lang="es-ES" noProof="0" dirty="0"/>
            <a:t>FINCA MATRIZ </a:t>
          </a:r>
        </a:p>
        <a:p>
          <a:pPr rtl="0"/>
          <a:r>
            <a:rPr lang="es-ES" noProof="0" dirty="0"/>
            <a:t>Normas y cargas</a:t>
          </a:r>
        </a:p>
      </dgm:t>
      <dgm:extLst>
        <a:ext uri="{E40237B7-FDA0-4F09-8148-C483321AD2D9}">
          <dgm14:cNvPr xmlns:dgm14="http://schemas.microsoft.com/office/drawing/2010/diagram" id="0" name="" title="Group A"/>
        </a:ext>
      </dgm:extLst>
    </dgm:pt>
    <dgm:pt modelId="{BE5D8AB6-D1DC-4693-9520-9749A9B2666C}" type="parTrans" cxnId="{144421FE-CAF2-4745-BAE1-6B88FC778DDF}">
      <dgm:prSet/>
      <dgm:spPr/>
      <dgm:t>
        <a:bodyPr rtlCol="0"/>
        <a:lstStyle/>
        <a:p>
          <a:pPr rtl="0"/>
          <a:endParaRPr lang="en-US"/>
        </a:p>
      </dgm:t>
    </dgm:pt>
    <dgm:pt modelId="{716E4D6C-03E8-4365-AF21-1602BE3722FD}" type="sibTrans" cxnId="{144421FE-CAF2-4745-BAE1-6B88FC778DDF}">
      <dgm:prSet/>
      <dgm:spPr/>
      <dgm:t>
        <a:bodyPr rtlCol="0"/>
        <a:lstStyle/>
        <a:p>
          <a:pPr rtl="0"/>
          <a:endParaRPr lang="en-US"/>
        </a:p>
      </dgm:t>
    </dgm:pt>
    <dgm:pt modelId="{E94ADD85-26B8-44AF-BE89-A44A734EC3B8}">
      <dgm:prSet phldrT="[Text]"/>
      <dgm:spPr/>
      <dgm:t>
        <a:bodyPr rtlCol="0"/>
        <a:lstStyle/>
        <a:p>
          <a:pPr rtl="0"/>
          <a:r>
            <a:rPr lang="es-ES" noProof="0" dirty="0"/>
            <a:t>Elemento 1</a:t>
          </a:r>
        </a:p>
      </dgm:t>
      <dgm:extLst>
        <a:ext uri="{E40237B7-FDA0-4F09-8148-C483321AD2D9}">
          <dgm14:cNvPr xmlns:dgm14="http://schemas.microsoft.com/office/drawing/2010/diagram" id="0" name="" title="Group B"/>
        </a:ext>
      </dgm:extLst>
    </dgm:pt>
    <dgm:pt modelId="{80CC2F95-912D-4EB2-A7A7-15A75A534300}" type="parTrans" cxnId="{35C3B619-E840-4AFF-B602-C4F3A3844CC0}">
      <dgm:prSet/>
      <dgm:spPr/>
      <dgm:t>
        <a:bodyPr rtlCol="0"/>
        <a:lstStyle/>
        <a:p>
          <a:pPr rtl="0"/>
          <a:endParaRPr lang="en-US"/>
        </a:p>
      </dgm:t>
    </dgm:pt>
    <dgm:pt modelId="{BD64D4FA-33E1-4A93-8ABA-E777D7BBB411}" type="sibTrans" cxnId="{35C3B619-E840-4AFF-B602-C4F3A3844CC0}">
      <dgm:prSet/>
      <dgm:spPr/>
      <dgm:t>
        <a:bodyPr rtlCol="0"/>
        <a:lstStyle/>
        <a:p>
          <a:pPr rtl="0"/>
          <a:endParaRPr lang="en-US"/>
        </a:p>
      </dgm:t>
    </dgm:pt>
    <dgm:pt modelId="{DB21F084-A78E-4F8A-8AA0-1C9DD342A4CD}">
      <dgm:prSet/>
      <dgm:spPr>
        <a:solidFill>
          <a:schemeClr val="bg1"/>
        </a:solidFill>
      </dgm:spPr>
      <dgm:t>
        <a:bodyPr/>
        <a:lstStyle/>
        <a:p>
          <a:endParaRPr lang="es-ES"/>
        </a:p>
      </dgm:t>
    </dgm:pt>
    <dgm:pt modelId="{13610C2B-8C2D-40E9-9324-A71EBE5F48C0}" type="parTrans" cxnId="{DD7B0FB0-CD2D-40DD-800A-8CF924E76A3A}">
      <dgm:prSet/>
      <dgm:spPr/>
      <dgm:t>
        <a:bodyPr/>
        <a:lstStyle/>
        <a:p>
          <a:endParaRPr lang="es-ES"/>
        </a:p>
      </dgm:t>
    </dgm:pt>
    <dgm:pt modelId="{41EE9E60-1071-4F05-ADF4-355CBE327D1C}" type="sibTrans" cxnId="{DD7B0FB0-CD2D-40DD-800A-8CF924E76A3A}">
      <dgm:prSet/>
      <dgm:spPr/>
      <dgm:t>
        <a:bodyPr/>
        <a:lstStyle/>
        <a:p>
          <a:endParaRPr lang="es-ES"/>
        </a:p>
      </dgm:t>
    </dgm:pt>
    <dgm:pt modelId="{6FE55B12-4000-4B1A-A520-555DDF9E86C2}">
      <dgm:prSet/>
      <dgm:spPr/>
      <dgm:t>
        <a:bodyPr/>
        <a:lstStyle/>
        <a:p>
          <a:r>
            <a:rPr lang="es-ES" dirty="0"/>
            <a:t>Elemento 2</a:t>
          </a:r>
        </a:p>
      </dgm:t>
    </dgm:pt>
    <dgm:pt modelId="{2DB45DE6-E327-4DB1-9AD0-3168B366BDE2}" type="parTrans" cxnId="{EF1791D2-EFB2-4E53-8405-783673F0F5F6}">
      <dgm:prSet/>
      <dgm:spPr/>
      <dgm:t>
        <a:bodyPr/>
        <a:lstStyle/>
        <a:p>
          <a:endParaRPr lang="es-ES"/>
        </a:p>
      </dgm:t>
    </dgm:pt>
    <dgm:pt modelId="{3C09C589-DC2C-4056-B136-2F0C099D4393}" type="sibTrans" cxnId="{EF1791D2-EFB2-4E53-8405-783673F0F5F6}">
      <dgm:prSet/>
      <dgm:spPr/>
      <dgm:t>
        <a:bodyPr/>
        <a:lstStyle/>
        <a:p>
          <a:endParaRPr lang="es-ES"/>
        </a:p>
      </dgm:t>
    </dgm:pt>
    <dgm:pt modelId="{8B586D5B-1BA8-4794-842B-98B691C3928B}" type="pres">
      <dgm:prSet presAssocID="{C7791974-9F08-42C6-B4F2-02B9136A72C7}" presName="compositeShape" presStyleCnt="0">
        <dgm:presLayoutVars>
          <dgm:chMax val="9"/>
          <dgm:dir/>
          <dgm:resizeHandles val="exact"/>
        </dgm:presLayoutVars>
      </dgm:prSet>
      <dgm:spPr/>
      <dgm:t>
        <a:bodyPr/>
        <a:lstStyle/>
        <a:p>
          <a:endParaRPr lang="es-ES"/>
        </a:p>
      </dgm:t>
    </dgm:pt>
    <dgm:pt modelId="{E9D1B414-4301-4553-9DAF-ACE9902D6950}" type="pres">
      <dgm:prSet presAssocID="{C7791974-9F08-42C6-B4F2-02B9136A72C7}" presName="triangle1" presStyleLbl="node1" presStyleIdx="0" presStyleCnt="4" custScaleX="98261" custScaleY="95076">
        <dgm:presLayoutVars>
          <dgm:bulletEnabled val="1"/>
        </dgm:presLayoutVars>
      </dgm:prSet>
      <dgm:spPr/>
      <dgm:t>
        <a:bodyPr/>
        <a:lstStyle/>
        <a:p>
          <a:endParaRPr lang="es-ES"/>
        </a:p>
      </dgm:t>
    </dgm:pt>
    <dgm:pt modelId="{45B33EA1-8640-46B4-88FF-887F47189AD6}" type="pres">
      <dgm:prSet presAssocID="{C7791974-9F08-42C6-B4F2-02B9136A72C7}" presName="triangle2" presStyleLbl="node1" presStyleIdx="1" presStyleCnt="4">
        <dgm:presLayoutVars>
          <dgm:bulletEnabled val="1"/>
        </dgm:presLayoutVars>
      </dgm:prSet>
      <dgm:spPr/>
      <dgm:t>
        <a:bodyPr/>
        <a:lstStyle/>
        <a:p>
          <a:endParaRPr lang="es-ES"/>
        </a:p>
      </dgm:t>
    </dgm:pt>
    <dgm:pt modelId="{5CE8AFD8-8F11-477A-AD8A-938650EC8062}" type="pres">
      <dgm:prSet presAssocID="{C7791974-9F08-42C6-B4F2-02B9136A72C7}" presName="triangle3" presStyleLbl="node1" presStyleIdx="2" presStyleCnt="4" custLinFactNeighborX="8" custLinFactNeighborY="-2937">
        <dgm:presLayoutVars>
          <dgm:bulletEnabled val="1"/>
        </dgm:presLayoutVars>
      </dgm:prSet>
      <dgm:spPr/>
      <dgm:t>
        <a:bodyPr/>
        <a:lstStyle/>
        <a:p>
          <a:endParaRPr lang="es-ES"/>
        </a:p>
      </dgm:t>
    </dgm:pt>
    <dgm:pt modelId="{8A34865A-29F3-4612-BD60-25517D3937BB}" type="pres">
      <dgm:prSet presAssocID="{C7791974-9F08-42C6-B4F2-02B9136A72C7}" presName="triangle4" presStyleLbl="node1" presStyleIdx="3" presStyleCnt="4">
        <dgm:presLayoutVars>
          <dgm:bulletEnabled val="1"/>
        </dgm:presLayoutVars>
      </dgm:prSet>
      <dgm:spPr/>
      <dgm:t>
        <a:bodyPr/>
        <a:lstStyle/>
        <a:p>
          <a:endParaRPr lang="es-ES"/>
        </a:p>
      </dgm:t>
    </dgm:pt>
  </dgm:ptLst>
  <dgm:cxnLst>
    <dgm:cxn modelId="{66525AC0-026F-4425-88AE-E23ED4309766}" type="presOf" srcId="{BC6FFA61-6A5E-4A07-B0CD-657A6016A538}" destId="{E9D1B414-4301-4553-9DAF-ACE9902D6950}" srcOrd="0" destOrd="0" presId="urn:microsoft.com/office/officeart/2005/8/layout/pyramid4"/>
    <dgm:cxn modelId="{35C3B619-E840-4AFF-B602-C4F3A3844CC0}" srcId="{C7791974-9F08-42C6-B4F2-02B9136A72C7}" destId="{E94ADD85-26B8-44AF-BE89-A44A734EC3B8}" srcOrd="1" destOrd="0" parTransId="{80CC2F95-912D-4EB2-A7A7-15A75A534300}" sibTransId="{BD64D4FA-33E1-4A93-8ABA-E777D7BBB411}"/>
    <dgm:cxn modelId="{7004A57B-639F-4BC9-8D97-1C88BB4685E0}" type="presOf" srcId="{DB21F084-A78E-4F8A-8AA0-1C9DD342A4CD}" destId="{5CE8AFD8-8F11-477A-AD8A-938650EC8062}" srcOrd="0" destOrd="0" presId="urn:microsoft.com/office/officeart/2005/8/layout/pyramid4"/>
    <dgm:cxn modelId="{144421FE-CAF2-4745-BAE1-6B88FC778DDF}" srcId="{C7791974-9F08-42C6-B4F2-02B9136A72C7}" destId="{BC6FFA61-6A5E-4A07-B0CD-657A6016A538}" srcOrd="0" destOrd="0" parTransId="{BE5D8AB6-D1DC-4693-9520-9749A9B2666C}" sibTransId="{716E4D6C-03E8-4365-AF21-1602BE3722FD}"/>
    <dgm:cxn modelId="{473EA6C5-136B-4679-87CE-C41929DF0AE3}" type="presOf" srcId="{C7791974-9F08-42C6-B4F2-02B9136A72C7}" destId="{8B586D5B-1BA8-4794-842B-98B691C3928B}" srcOrd="0" destOrd="0" presId="urn:microsoft.com/office/officeart/2005/8/layout/pyramid4"/>
    <dgm:cxn modelId="{E5829CA1-E3DF-403B-A4F0-C810B6B2FE11}" type="presOf" srcId="{E94ADD85-26B8-44AF-BE89-A44A734EC3B8}" destId="{45B33EA1-8640-46B4-88FF-887F47189AD6}" srcOrd="0" destOrd="0" presId="urn:microsoft.com/office/officeart/2005/8/layout/pyramid4"/>
    <dgm:cxn modelId="{EF1791D2-EFB2-4E53-8405-783673F0F5F6}" srcId="{C7791974-9F08-42C6-B4F2-02B9136A72C7}" destId="{6FE55B12-4000-4B1A-A520-555DDF9E86C2}" srcOrd="3" destOrd="0" parTransId="{2DB45DE6-E327-4DB1-9AD0-3168B366BDE2}" sibTransId="{3C09C589-DC2C-4056-B136-2F0C099D4393}"/>
    <dgm:cxn modelId="{DD7B0FB0-CD2D-40DD-800A-8CF924E76A3A}" srcId="{C7791974-9F08-42C6-B4F2-02B9136A72C7}" destId="{DB21F084-A78E-4F8A-8AA0-1C9DD342A4CD}" srcOrd="2" destOrd="0" parTransId="{13610C2B-8C2D-40E9-9324-A71EBE5F48C0}" sibTransId="{41EE9E60-1071-4F05-ADF4-355CBE327D1C}"/>
    <dgm:cxn modelId="{F47A32EC-E17A-4920-B42B-ED0E137ACD99}" type="presOf" srcId="{6FE55B12-4000-4B1A-A520-555DDF9E86C2}" destId="{8A34865A-29F3-4612-BD60-25517D3937BB}" srcOrd="0" destOrd="0" presId="urn:microsoft.com/office/officeart/2005/8/layout/pyramid4"/>
    <dgm:cxn modelId="{96F84AC1-A349-4449-BA3C-6D0D2B0ECE6F}" type="presParOf" srcId="{8B586D5B-1BA8-4794-842B-98B691C3928B}" destId="{E9D1B414-4301-4553-9DAF-ACE9902D6950}" srcOrd="0" destOrd="0" presId="urn:microsoft.com/office/officeart/2005/8/layout/pyramid4"/>
    <dgm:cxn modelId="{CC037F8F-28AA-4119-B60B-10D92FA24C1B}" type="presParOf" srcId="{8B586D5B-1BA8-4794-842B-98B691C3928B}" destId="{45B33EA1-8640-46B4-88FF-887F47189AD6}" srcOrd="1" destOrd="0" presId="urn:microsoft.com/office/officeart/2005/8/layout/pyramid4"/>
    <dgm:cxn modelId="{52221294-4AAA-4926-A25D-AD4C892F6D0D}" type="presParOf" srcId="{8B586D5B-1BA8-4794-842B-98B691C3928B}" destId="{5CE8AFD8-8F11-477A-AD8A-938650EC8062}" srcOrd="2" destOrd="0" presId="urn:microsoft.com/office/officeart/2005/8/layout/pyramid4"/>
    <dgm:cxn modelId="{AC8B59DA-FAD5-49CC-B167-BE68D60CC8D4}" type="presParOf" srcId="{8B586D5B-1BA8-4794-842B-98B691C3928B}" destId="{8A34865A-29F3-4612-BD60-25517D3937BB}"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D1B414-4301-4553-9DAF-ACE9902D6950}">
      <dsp:nvSpPr>
        <dsp:cNvPr id="0" name=""/>
        <dsp:cNvSpPr/>
      </dsp:nvSpPr>
      <dsp:spPr>
        <a:xfrm>
          <a:off x="1281193" y="20343"/>
          <a:ext cx="1623849" cy="1571214"/>
        </a:xfrm>
        <a:prstGeom prst="triangl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rtlCol="0" anchor="ctr" anchorCtr="0">
          <a:noAutofit/>
        </a:bodyPr>
        <a:lstStyle/>
        <a:p>
          <a:pPr lvl="0" algn="ctr" defTabSz="488950" rtl="0">
            <a:lnSpc>
              <a:spcPct val="90000"/>
            </a:lnSpc>
            <a:spcBef>
              <a:spcPct val="0"/>
            </a:spcBef>
            <a:spcAft>
              <a:spcPct val="35000"/>
            </a:spcAft>
          </a:pPr>
          <a:r>
            <a:rPr lang="es-ES" sz="1100" kern="1200" noProof="0" dirty="0"/>
            <a:t>FINCA MATRIZ </a:t>
          </a:r>
        </a:p>
        <a:p>
          <a:pPr lvl="0" algn="ctr" defTabSz="488950" rtl="0">
            <a:lnSpc>
              <a:spcPct val="90000"/>
            </a:lnSpc>
            <a:spcBef>
              <a:spcPct val="0"/>
            </a:spcBef>
            <a:spcAft>
              <a:spcPct val="35000"/>
            </a:spcAft>
          </a:pPr>
          <a:r>
            <a:rPr lang="es-ES" sz="1100" kern="1200" noProof="0" dirty="0"/>
            <a:t>Normas y cargas</a:t>
          </a:r>
        </a:p>
      </dsp:txBody>
      <dsp:txXfrm>
        <a:off x="1687155" y="805950"/>
        <a:ext cx="811925" cy="785607"/>
      </dsp:txXfrm>
    </dsp:sp>
    <dsp:sp modelId="{45B33EA1-8640-46B4-88FF-887F47189AD6}">
      <dsp:nvSpPr>
        <dsp:cNvPr id="0" name=""/>
        <dsp:cNvSpPr/>
      </dsp:nvSpPr>
      <dsp:spPr>
        <a:xfrm>
          <a:off x="440530" y="1632244"/>
          <a:ext cx="1652587" cy="1652587"/>
        </a:xfrm>
        <a:prstGeom prst="triangl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rtlCol="0" anchor="ctr" anchorCtr="0">
          <a:noAutofit/>
        </a:bodyPr>
        <a:lstStyle/>
        <a:p>
          <a:pPr lvl="0" algn="ctr" defTabSz="488950" rtl="0">
            <a:lnSpc>
              <a:spcPct val="90000"/>
            </a:lnSpc>
            <a:spcBef>
              <a:spcPct val="0"/>
            </a:spcBef>
            <a:spcAft>
              <a:spcPct val="35000"/>
            </a:spcAft>
          </a:pPr>
          <a:r>
            <a:rPr lang="es-ES" sz="1100" kern="1200" noProof="0" dirty="0"/>
            <a:t>Elemento 1</a:t>
          </a:r>
        </a:p>
      </dsp:txBody>
      <dsp:txXfrm>
        <a:off x="853677" y="2458538"/>
        <a:ext cx="826293" cy="826293"/>
      </dsp:txXfrm>
    </dsp:sp>
    <dsp:sp modelId="{5CE8AFD8-8F11-477A-AD8A-938650EC8062}">
      <dsp:nvSpPr>
        <dsp:cNvPr id="0" name=""/>
        <dsp:cNvSpPr/>
      </dsp:nvSpPr>
      <dsp:spPr>
        <a:xfrm rot="10800000">
          <a:off x="1266956" y="1583707"/>
          <a:ext cx="1652587" cy="1652587"/>
        </a:xfrm>
        <a:prstGeom prst="triangle">
          <a:avLst/>
        </a:prstGeom>
        <a:solidFill>
          <a:schemeClr val="bg1"/>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s-ES" sz="1100" kern="1200"/>
        </a:p>
      </dsp:txBody>
      <dsp:txXfrm rot="10800000">
        <a:off x="1680103" y="1583707"/>
        <a:ext cx="826293" cy="826293"/>
      </dsp:txXfrm>
    </dsp:sp>
    <dsp:sp modelId="{8A34865A-29F3-4612-BD60-25517D3937BB}">
      <dsp:nvSpPr>
        <dsp:cNvPr id="0" name=""/>
        <dsp:cNvSpPr/>
      </dsp:nvSpPr>
      <dsp:spPr>
        <a:xfrm>
          <a:off x="2093118" y="1632244"/>
          <a:ext cx="1652587" cy="1652587"/>
        </a:xfrm>
        <a:prstGeom prst="triangl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dirty="0"/>
            <a:t>Elemento 2</a:t>
          </a:r>
        </a:p>
      </dsp:txBody>
      <dsp:txXfrm>
        <a:off x="2506265" y="2458538"/>
        <a:ext cx="826293" cy="826293"/>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F61BA9C7-D4A0-4239-916F-87878B386CAE}" type="datetime1">
              <a:rPr lang="es-ES" smtClean="0"/>
              <a:t>27/11/2018</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840BD58-3BFF-4EAF-BB8B-AC67FE801E47}" type="slidenum">
              <a:rPr lang="es-ES" smtClean="0"/>
              <a:t>‹Nº›</a:t>
            </a:fld>
            <a:endParaRPr lang="es-ES" dirty="0"/>
          </a:p>
        </p:txBody>
      </p:sp>
    </p:spTree>
    <p:extLst>
      <p:ext uri="{BB962C8B-B14F-4D97-AF65-F5344CB8AC3E}">
        <p14:creationId xmlns:p14="http://schemas.microsoft.com/office/powerpoint/2010/main" val="40105943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0D5A0EE-9559-4678-968D-CA3F66D582DC}" type="datetime1">
              <a:rPr lang="es-ES" noProof="0" smtClean="0"/>
              <a:t>27/11/2018</a:t>
            </a:fld>
            <a:endParaRPr lang="es-ES" noProof="0"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notas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8322CDD-9D6C-4F63-9EC2-648226624108}" type="slidenum">
              <a:rPr lang="es-ES" noProof="0" smtClean="0"/>
              <a:t>‹Nº›</a:t>
            </a:fld>
            <a:endParaRPr lang="es-ES" noProof="0" dirty="0"/>
          </a:p>
        </p:txBody>
      </p:sp>
    </p:spTree>
    <p:extLst>
      <p:ext uri="{BB962C8B-B14F-4D97-AF65-F5344CB8AC3E}">
        <p14:creationId xmlns:p14="http://schemas.microsoft.com/office/powerpoint/2010/main" val="8510265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rtl="0"/>
            <a:fld id="{68322CDD-9D6C-4F63-9EC2-648226624108}" type="slidenum">
              <a:rPr lang="es-ES" smtClean="0"/>
              <a:t>1</a:t>
            </a:fld>
            <a:endParaRPr lang="es-ES" dirty="0"/>
          </a:p>
        </p:txBody>
      </p:sp>
    </p:spTree>
    <p:extLst>
      <p:ext uri="{BB962C8B-B14F-4D97-AF65-F5344CB8AC3E}">
        <p14:creationId xmlns:p14="http://schemas.microsoft.com/office/powerpoint/2010/main" val="3681941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rtl="0"/>
            <a:fld id="{68322CDD-9D6C-4F63-9EC2-648226624108}" type="slidenum">
              <a:rPr lang="es-ES" smtClean="0"/>
              <a:t>2</a:t>
            </a:fld>
            <a:endParaRPr lang="es-ES" dirty="0"/>
          </a:p>
        </p:txBody>
      </p:sp>
    </p:spTree>
    <p:extLst>
      <p:ext uri="{BB962C8B-B14F-4D97-AF65-F5344CB8AC3E}">
        <p14:creationId xmlns:p14="http://schemas.microsoft.com/office/powerpoint/2010/main" val="326404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rtl="0"/>
            <a:fld id="{68322CDD-9D6C-4F63-9EC2-648226624108}" type="slidenum">
              <a:rPr lang="es-ES" smtClean="0"/>
              <a:t>18</a:t>
            </a:fld>
            <a:endParaRPr lang="es-ES" dirty="0"/>
          </a:p>
        </p:txBody>
      </p:sp>
    </p:spTree>
    <p:extLst>
      <p:ext uri="{BB962C8B-B14F-4D97-AF65-F5344CB8AC3E}">
        <p14:creationId xmlns:p14="http://schemas.microsoft.com/office/powerpoint/2010/main" val="4092763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rtl="0"/>
            <a:fld id="{68322CDD-9D6C-4F63-9EC2-648226624108}" type="slidenum">
              <a:rPr lang="es-ES" smtClean="0"/>
              <a:t>20</a:t>
            </a:fld>
            <a:endParaRPr lang="es-ES" dirty="0"/>
          </a:p>
        </p:txBody>
      </p:sp>
    </p:spTree>
    <p:extLst>
      <p:ext uri="{BB962C8B-B14F-4D97-AF65-F5344CB8AC3E}">
        <p14:creationId xmlns:p14="http://schemas.microsoft.com/office/powerpoint/2010/main" val="2725345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rtl="0"/>
            <a:fld id="{68322CDD-9D6C-4F63-9EC2-648226624108}" type="slidenum">
              <a:rPr lang="es-ES" smtClean="0"/>
              <a:t>21</a:t>
            </a:fld>
            <a:endParaRPr lang="es-ES" dirty="0"/>
          </a:p>
        </p:txBody>
      </p:sp>
    </p:spTree>
    <p:extLst>
      <p:ext uri="{BB962C8B-B14F-4D97-AF65-F5344CB8AC3E}">
        <p14:creationId xmlns:p14="http://schemas.microsoft.com/office/powerpoint/2010/main" val="756622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rtl="0"/>
            <a:fld id="{68322CDD-9D6C-4F63-9EC2-648226624108}" type="slidenum">
              <a:rPr lang="es-ES" smtClean="0"/>
              <a:t>22</a:t>
            </a:fld>
            <a:endParaRPr lang="es-ES" dirty="0"/>
          </a:p>
        </p:txBody>
      </p:sp>
    </p:spTree>
    <p:extLst>
      <p:ext uri="{BB962C8B-B14F-4D97-AF65-F5344CB8AC3E}">
        <p14:creationId xmlns:p14="http://schemas.microsoft.com/office/powerpoint/2010/main" val="1059168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rtl="0"/>
            <a:fld id="{68322CDD-9D6C-4F63-9EC2-648226624108}" type="slidenum">
              <a:rPr lang="es-ES" smtClean="0"/>
              <a:t>23</a:t>
            </a:fld>
            <a:endParaRPr lang="es-ES" dirty="0"/>
          </a:p>
        </p:txBody>
      </p:sp>
    </p:spTree>
    <p:extLst>
      <p:ext uri="{BB962C8B-B14F-4D97-AF65-F5344CB8AC3E}">
        <p14:creationId xmlns:p14="http://schemas.microsoft.com/office/powerpoint/2010/main" val="242768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
        <p:nvSpPr>
          <p:cNvPr id="18" name="Rectángulo 17">
            <a:extLst>
              <a:ext uri="{FF2B5EF4-FFF2-40B4-BE49-F238E27FC236}">
                <a16:creationId xmlns:a16="http://schemas.microsoft.com/office/drawing/2014/main" xmlns="" id="{54EC7309-BBA2-4BD4-AD4D-529B6EBC6A69}"/>
              </a:ext>
            </a:extLst>
          </p:cNvPr>
          <p:cNvSpPr/>
          <p:nvPr userDrawn="1"/>
        </p:nvSpPr>
        <p:spPr>
          <a:xfrm>
            <a:off x="0" y="5888736"/>
            <a:ext cx="12192000" cy="109728"/>
          </a:xfrm>
          <a:prstGeom prst="rect">
            <a:avLst/>
          </a:prstGeom>
          <a:ln>
            <a:noFill/>
          </a:ln>
          <a:effectLst>
            <a:outerShdw blurRad="25400" dist="25400" dir="54000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Tree>
    <p:extLst>
      <p:ext uri="{BB962C8B-B14F-4D97-AF65-F5344CB8AC3E}">
        <p14:creationId xmlns:p14="http://schemas.microsoft.com/office/powerpoint/2010/main" val="266948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pPr rtl="0"/>
            <a:fld id="{A8FB1985-6357-45A8-863F-C37745456400}" type="datetime1">
              <a:rPr lang="es-ES" noProof="0" smtClean="0"/>
              <a:t>27/11/2018</a:t>
            </a:fld>
            <a:endParaRPr lang="es-ES" noProof="0" dirty="0"/>
          </a:p>
        </p:txBody>
      </p:sp>
      <p:sp>
        <p:nvSpPr>
          <p:cNvPr id="5" name="Footer Placeholder 4"/>
          <p:cNvSpPr>
            <a:spLocks noGrp="1"/>
          </p:cNvSpPr>
          <p:nvPr>
            <p:ph type="ftr" sz="quarter" idx="11"/>
          </p:nvPr>
        </p:nvSpPr>
        <p:spPr/>
        <p:txBody>
          <a:bodyPr/>
          <a:lstStyle/>
          <a:p>
            <a:pPr rtl="0"/>
            <a:r>
              <a:rPr lang="es-ES" noProof="0"/>
              <a:t>Agregar un pie de página</a:t>
            </a:r>
            <a:endParaRPr lang="es-ES" noProof="0" dirty="0"/>
          </a:p>
        </p:txBody>
      </p:sp>
      <p:sp>
        <p:nvSpPr>
          <p:cNvPr id="6" name="Slide Number Placeholder 5"/>
          <p:cNvSpPr>
            <a:spLocks noGrp="1"/>
          </p:cNvSpPr>
          <p:nvPr>
            <p:ph type="sldNum" sz="quarter" idx="12"/>
          </p:nvPr>
        </p:nvSpPr>
        <p:spPr/>
        <p:txBody>
          <a:bodyPr/>
          <a:lstStyle/>
          <a:p>
            <a:pPr rtl="0"/>
            <a:fld id="{E31375A4-56A4-47D6-9801-1991572033F7}" type="slidenum">
              <a:rPr lang="es-ES" noProof="0" smtClean="0"/>
              <a:pPr rtl="0"/>
              <a:t>‹Nº›</a:t>
            </a:fld>
            <a:endParaRPr lang="es-ES" noProof="0" dirty="0"/>
          </a:p>
        </p:txBody>
      </p:sp>
    </p:spTree>
    <p:extLst>
      <p:ext uri="{BB962C8B-B14F-4D97-AF65-F5344CB8AC3E}">
        <p14:creationId xmlns:p14="http://schemas.microsoft.com/office/powerpoint/2010/main" val="353299699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pPr rtl="0"/>
            <a:fld id="{A8FB1985-6357-45A8-863F-C37745456400}" type="datetime1">
              <a:rPr lang="es-ES" noProof="0" smtClean="0"/>
              <a:t>27/11/2018</a:t>
            </a:fld>
            <a:endParaRPr lang="es-ES" noProof="0" dirty="0"/>
          </a:p>
        </p:txBody>
      </p:sp>
      <p:sp>
        <p:nvSpPr>
          <p:cNvPr id="5" name="Footer Placeholder 4"/>
          <p:cNvSpPr>
            <a:spLocks noGrp="1"/>
          </p:cNvSpPr>
          <p:nvPr>
            <p:ph type="ftr" sz="quarter" idx="11"/>
          </p:nvPr>
        </p:nvSpPr>
        <p:spPr/>
        <p:txBody>
          <a:bodyPr/>
          <a:lstStyle/>
          <a:p>
            <a:pPr rtl="0"/>
            <a:r>
              <a:rPr lang="es-ES" noProof="0"/>
              <a:t>Agregar un pie de página</a:t>
            </a:r>
            <a:endParaRPr lang="es-ES" noProof="0" dirty="0"/>
          </a:p>
        </p:txBody>
      </p:sp>
      <p:sp>
        <p:nvSpPr>
          <p:cNvPr id="6" name="Slide Number Placeholder 5"/>
          <p:cNvSpPr>
            <a:spLocks noGrp="1"/>
          </p:cNvSpPr>
          <p:nvPr>
            <p:ph type="sldNum" sz="quarter" idx="12"/>
          </p:nvPr>
        </p:nvSpPr>
        <p:spPr/>
        <p:txBody>
          <a:bodyPr/>
          <a:lstStyle/>
          <a:p>
            <a:pPr rtl="0"/>
            <a:fld id="{E31375A4-56A4-47D6-9801-1991572033F7}" type="slidenum">
              <a:rPr lang="es-ES" noProof="0" smtClean="0"/>
              <a:pPr rtl="0"/>
              <a:t>‹Nº›</a:t>
            </a:fld>
            <a:endParaRPr lang="es-ES" noProof="0"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1849822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pPr rtl="0"/>
            <a:fld id="{A8FB1985-6357-45A8-863F-C37745456400}" type="datetime1">
              <a:rPr lang="es-ES" noProof="0" smtClean="0"/>
              <a:t>27/11/2018</a:t>
            </a:fld>
            <a:endParaRPr lang="es-ES" noProof="0" dirty="0"/>
          </a:p>
        </p:txBody>
      </p:sp>
      <p:sp>
        <p:nvSpPr>
          <p:cNvPr id="5" name="Footer Placeholder 4"/>
          <p:cNvSpPr>
            <a:spLocks noGrp="1"/>
          </p:cNvSpPr>
          <p:nvPr>
            <p:ph type="ftr" sz="quarter" idx="11"/>
          </p:nvPr>
        </p:nvSpPr>
        <p:spPr/>
        <p:txBody>
          <a:bodyPr/>
          <a:lstStyle/>
          <a:p>
            <a:pPr rtl="0"/>
            <a:r>
              <a:rPr lang="es-ES" noProof="0"/>
              <a:t>Agregar un pie de página</a:t>
            </a:r>
            <a:endParaRPr lang="es-ES" noProof="0" dirty="0"/>
          </a:p>
        </p:txBody>
      </p:sp>
      <p:sp>
        <p:nvSpPr>
          <p:cNvPr id="6" name="Slide Number Placeholder 5"/>
          <p:cNvSpPr>
            <a:spLocks noGrp="1"/>
          </p:cNvSpPr>
          <p:nvPr>
            <p:ph type="sldNum" sz="quarter" idx="12"/>
          </p:nvPr>
        </p:nvSpPr>
        <p:spPr/>
        <p:txBody>
          <a:bodyPr/>
          <a:lstStyle/>
          <a:p>
            <a:pPr rtl="0"/>
            <a:fld id="{E31375A4-56A4-47D6-9801-1991572033F7}" type="slidenum">
              <a:rPr lang="es-ES" noProof="0" smtClean="0"/>
              <a:pPr rtl="0"/>
              <a:t>‹Nº›</a:t>
            </a:fld>
            <a:endParaRPr lang="es-ES" noProof="0" dirty="0"/>
          </a:p>
        </p:txBody>
      </p:sp>
    </p:spTree>
    <p:extLst>
      <p:ext uri="{BB962C8B-B14F-4D97-AF65-F5344CB8AC3E}">
        <p14:creationId xmlns:p14="http://schemas.microsoft.com/office/powerpoint/2010/main" val="233498313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pPr rtl="0"/>
            <a:fld id="{A8FB1985-6357-45A8-863F-C37745456400}" type="datetime1">
              <a:rPr lang="es-ES" noProof="0" smtClean="0"/>
              <a:t>27/11/2018</a:t>
            </a:fld>
            <a:endParaRPr lang="es-ES" noProof="0" dirty="0"/>
          </a:p>
        </p:txBody>
      </p:sp>
      <p:sp>
        <p:nvSpPr>
          <p:cNvPr id="5" name="Footer Placeholder 4"/>
          <p:cNvSpPr>
            <a:spLocks noGrp="1"/>
          </p:cNvSpPr>
          <p:nvPr>
            <p:ph type="ftr" sz="quarter" idx="11"/>
          </p:nvPr>
        </p:nvSpPr>
        <p:spPr/>
        <p:txBody>
          <a:bodyPr/>
          <a:lstStyle/>
          <a:p>
            <a:pPr rtl="0"/>
            <a:r>
              <a:rPr lang="es-ES" noProof="0"/>
              <a:t>Agregar un pie de página</a:t>
            </a:r>
            <a:endParaRPr lang="es-ES" noProof="0" dirty="0"/>
          </a:p>
        </p:txBody>
      </p:sp>
      <p:sp>
        <p:nvSpPr>
          <p:cNvPr id="6" name="Slide Number Placeholder 5"/>
          <p:cNvSpPr>
            <a:spLocks noGrp="1"/>
          </p:cNvSpPr>
          <p:nvPr>
            <p:ph type="sldNum" sz="quarter" idx="12"/>
          </p:nvPr>
        </p:nvSpPr>
        <p:spPr/>
        <p:txBody>
          <a:bodyPr/>
          <a:lstStyle/>
          <a:p>
            <a:pPr rtl="0"/>
            <a:fld id="{E31375A4-56A4-47D6-9801-1991572033F7}" type="slidenum">
              <a:rPr lang="es-ES" noProof="0" smtClean="0"/>
              <a:pPr rtl="0"/>
              <a:t>‹Nº›</a:t>
            </a:fld>
            <a:endParaRPr lang="es-ES" noProof="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566390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pPr rtl="0"/>
            <a:fld id="{A8FB1985-6357-45A8-863F-C37745456400}" type="datetime1">
              <a:rPr lang="es-ES" noProof="0" smtClean="0"/>
              <a:t>27/11/2018</a:t>
            </a:fld>
            <a:endParaRPr lang="es-ES" noProof="0" dirty="0"/>
          </a:p>
        </p:txBody>
      </p:sp>
      <p:sp>
        <p:nvSpPr>
          <p:cNvPr id="5" name="Footer Placeholder 4"/>
          <p:cNvSpPr>
            <a:spLocks noGrp="1"/>
          </p:cNvSpPr>
          <p:nvPr>
            <p:ph type="ftr" sz="quarter" idx="11"/>
          </p:nvPr>
        </p:nvSpPr>
        <p:spPr/>
        <p:txBody>
          <a:bodyPr/>
          <a:lstStyle/>
          <a:p>
            <a:pPr rtl="0"/>
            <a:r>
              <a:rPr lang="es-ES" noProof="0"/>
              <a:t>Agregar un pie de página</a:t>
            </a:r>
            <a:endParaRPr lang="es-ES" noProof="0" dirty="0"/>
          </a:p>
        </p:txBody>
      </p:sp>
      <p:sp>
        <p:nvSpPr>
          <p:cNvPr id="6" name="Slide Number Placeholder 5"/>
          <p:cNvSpPr>
            <a:spLocks noGrp="1"/>
          </p:cNvSpPr>
          <p:nvPr>
            <p:ph type="sldNum" sz="quarter" idx="12"/>
          </p:nvPr>
        </p:nvSpPr>
        <p:spPr/>
        <p:txBody>
          <a:bodyPr/>
          <a:lstStyle/>
          <a:p>
            <a:pPr rtl="0"/>
            <a:fld id="{E31375A4-56A4-47D6-9801-1991572033F7}" type="slidenum">
              <a:rPr lang="es-ES" noProof="0" smtClean="0"/>
              <a:pPr rtl="0"/>
              <a:t>‹Nº›</a:t>
            </a:fld>
            <a:endParaRPr lang="es-ES" noProof="0" dirty="0"/>
          </a:p>
        </p:txBody>
      </p:sp>
    </p:spTree>
    <p:extLst>
      <p:ext uri="{BB962C8B-B14F-4D97-AF65-F5344CB8AC3E}">
        <p14:creationId xmlns:p14="http://schemas.microsoft.com/office/powerpoint/2010/main" val="13273514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7838E743-2700-4AAA-8AC7-3E9FBF31E3EC}" type="datetime1">
              <a:rPr lang="es-ES" noProof="0" smtClean="0"/>
              <a:t>27/11/2018</a:t>
            </a:fld>
            <a:endParaRPr lang="es-ES" noProof="0" dirty="0"/>
          </a:p>
        </p:txBody>
      </p:sp>
      <p:sp>
        <p:nvSpPr>
          <p:cNvPr id="5" name="Footer Placeholder 4"/>
          <p:cNvSpPr>
            <a:spLocks noGrp="1"/>
          </p:cNvSpPr>
          <p:nvPr>
            <p:ph type="ftr" sz="quarter" idx="11"/>
          </p:nvPr>
        </p:nvSpPr>
        <p:spPr/>
        <p:txBody>
          <a:bodyPr/>
          <a:lstStyle/>
          <a:p>
            <a:pPr rtl="0"/>
            <a:r>
              <a:rPr lang="es-ES" noProof="0"/>
              <a:t>Agregar un pie de página</a:t>
            </a:r>
            <a:endParaRPr lang="es-ES" noProof="0" dirty="0"/>
          </a:p>
        </p:txBody>
      </p:sp>
      <p:sp>
        <p:nvSpPr>
          <p:cNvPr id="6" name="Slide Number Placeholder 5"/>
          <p:cNvSpPr>
            <a:spLocks noGrp="1"/>
          </p:cNvSpPr>
          <p:nvPr>
            <p:ph type="sldNum" sz="quarter" idx="12"/>
          </p:nvPr>
        </p:nvSpPr>
        <p:spPr/>
        <p:txBody>
          <a:bodyPr/>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443291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3B7D028B-A319-42B4-A1A2-72115F4AB319}" type="datetime1">
              <a:rPr lang="es-ES" noProof="0" smtClean="0"/>
              <a:t>27/11/2018</a:t>
            </a:fld>
            <a:endParaRPr lang="es-ES" noProof="0" dirty="0"/>
          </a:p>
        </p:txBody>
      </p:sp>
      <p:sp>
        <p:nvSpPr>
          <p:cNvPr id="5" name="Footer Placeholder 4"/>
          <p:cNvSpPr>
            <a:spLocks noGrp="1"/>
          </p:cNvSpPr>
          <p:nvPr>
            <p:ph type="ftr" sz="quarter" idx="11"/>
          </p:nvPr>
        </p:nvSpPr>
        <p:spPr/>
        <p:txBody>
          <a:bodyPr/>
          <a:lstStyle/>
          <a:p>
            <a:pPr rtl="0"/>
            <a:r>
              <a:rPr lang="es-ES" noProof="0"/>
              <a:t>Agregar un pie de página</a:t>
            </a:r>
            <a:endParaRPr lang="es-ES" noProof="0" dirty="0"/>
          </a:p>
        </p:txBody>
      </p:sp>
      <p:sp>
        <p:nvSpPr>
          <p:cNvPr id="6" name="Slide Number Placeholder 5"/>
          <p:cNvSpPr>
            <a:spLocks noGrp="1"/>
          </p:cNvSpPr>
          <p:nvPr>
            <p:ph type="sldNum" sz="quarter" idx="12"/>
          </p:nvPr>
        </p:nvSpPr>
        <p:spPr/>
        <p:txBody>
          <a:bodyPr/>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1311351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A8FB1985-6357-45A8-863F-C37745456400}" type="datetime1">
              <a:rPr lang="es-ES" noProof="0" smtClean="0"/>
              <a:t>27/11/2018</a:t>
            </a:fld>
            <a:endParaRPr lang="es-ES" noProof="0" dirty="0"/>
          </a:p>
        </p:txBody>
      </p:sp>
      <p:sp>
        <p:nvSpPr>
          <p:cNvPr id="5" name="Footer Placeholder 4"/>
          <p:cNvSpPr>
            <a:spLocks noGrp="1"/>
          </p:cNvSpPr>
          <p:nvPr>
            <p:ph type="ftr" sz="quarter" idx="11"/>
          </p:nvPr>
        </p:nvSpPr>
        <p:spPr/>
        <p:txBody>
          <a:bodyPr/>
          <a:lstStyle/>
          <a:p>
            <a:pPr rtl="0"/>
            <a:r>
              <a:rPr lang="es-ES" noProof="0"/>
              <a:t>Agregar un pie de página</a:t>
            </a:r>
            <a:endParaRPr lang="es-ES" noProof="0" dirty="0"/>
          </a:p>
        </p:txBody>
      </p:sp>
      <p:sp>
        <p:nvSpPr>
          <p:cNvPr id="6" name="Slide Number Placeholder 5"/>
          <p:cNvSpPr>
            <a:spLocks noGrp="1"/>
          </p:cNvSpPr>
          <p:nvPr>
            <p:ph type="sldNum" sz="quarter" idx="12"/>
          </p:nvPr>
        </p:nvSpPr>
        <p:spPr/>
        <p:txBody>
          <a:bodyPr/>
          <a:lstStyle/>
          <a:p>
            <a:pPr rtl="0"/>
            <a:fld id="{E31375A4-56A4-47D6-9801-1991572033F7}" type="slidenum">
              <a:rPr lang="es-ES" noProof="0" smtClean="0"/>
              <a:pPr rtl="0"/>
              <a:t>‹Nº›</a:t>
            </a:fld>
            <a:endParaRPr lang="es-ES" noProof="0" dirty="0"/>
          </a:p>
        </p:txBody>
      </p:sp>
    </p:spTree>
    <p:extLst>
      <p:ext uri="{BB962C8B-B14F-4D97-AF65-F5344CB8AC3E}">
        <p14:creationId xmlns:p14="http://schemas.microsoft.com/office/powerpoint/2010/main" val="189908090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
        <p:nvSpPr>
          <p:cNvPr id="7" name="Rectángulo 6">
            <a:extLst>
              <a:ext uri="{FF2B5EF4-FFF2-40B4-BE49-F238E27FC236}">
                <a16:creationId xmlns:a16="http://schemas.microsoft.com/office/drawing/2014/main" xmlns="" id="{93E0A951-2257-4CD7-96C5-3971CA32E098}"/>
              </a:ext>
            </a:extLst>
          </p:cNvPr>
          <p:cNvSpPr/>
          <p:nvPr userDrawn="1"/>
        </p:nvSpPr>
        <p:spPr>
          <a:xfrm>
            <a:off x="7707084"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pic>
        <p:nvPicPr>
          <p:cNvPr id="8" name="Imagen 7">
            <a:extLst>
              <a:ext uri="{FF2B5EF4-FFF2-40B4-BE49-F238E27FC236}">
                <a16:creationId xmlns:a16="http://schemas.microsoft.com/office/drawing/2014/main" xmlns="" id="{16FABB43-74F6-492E-A8DA-28C1302E9E3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1948" y="283"/>
            <a:ext cx="4427508" cy="6856286"/>
          </a:xfrm>
          <a:prstGeom prst="rect">
            <a:avLst/>
          </a:prstGeom>
        </p:spPr>
      </p:pic>
    </p:spTree>
    <p:extLst>
      <p:ext uri="{BB962C8B-B14F-4D97-AF65-F5344CB8AC3E}">
        <p14:creationId xmlns:p14="http://schemas.microsoft.com/office/powerpoint/2010/main" val="1945596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rtl="0"/>
            <a:fld id="{6763CCAA-9978-4A62-AA55-1536343595DA}" type="datetime1">
              <a:rPr lang="es-ES" noProof="0" smtClean="0"/>
              <a:t>27/11/2018</a:t>
            </a:fld>
            <a:endParaRPr lang="es-ES" noProof="0" dirty="0"/>
          </a:p>
        </p:txBody>
      </p:sp>
      <p:sp>
        <p:nvSpPr>
          <p:cNvPr id="6" name="Footer Placeholder 5"/>
          <p:cNvSpPr>
            <a:spLocks noGrp="1"/>
          </p:cNvSpPr>
          <p:nvPr>
            <p:ph type="ftr" sz="quarter" idx="11"/>
          </p:nvPr>
        </p:nvSpPr>
        <p:spPr/>
        <p:txBody>
          <a:bodyPr/>
          <a:lstStyle/>
          <a:p>
            <a:pPr rtl="0"/>
            <a:r>
              <a:rPr lang="es-ES" noProof="0"/>
              <a:t>Agregar un pie de página</a:t>
            </a:r>
            <a:endParaRPr lang="es-ES" noProof="0" dirty="0"/>
          </a:p>
        </p:txBody>
      </p:sp>
      <p:sp>
        <p:nvSpPr>
          <p:cNvPr id="7" name="Slide Number Placeholder 6"/>
          <p:cNvSpPr>
            <a:spLocks noGrp="1"/>
          </p:cNvSpPr>
          <p:nvPr>
            <p:ph type="sldNum" sz="quarter" idx="12"/>
          </p:nvPr>
        </p:nvSpPr>
        <p:spPr/>
        <p:txBody>
          <a:bodyPr/>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2530441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rtl="0"/>
            <a:fld id="{D6857A07-B087-4D65-8E9D-0EEDD3F32A63}" type="datetime1">
              <a:rPr lang="es-ES" noProof="0" smtClean="0"/>
              <a:t>27/11/2018</a:t>
            </a:fld>
            <a:endParaRPr lang="es-ES" noProof="0" dirty="0"/>
          </a:p>
        </p:txBody>
      </p:sp>
      <p:sp>
        <p:nvSpPr>
          <p:cNvPr id="8" name="Footer Placeholder 7"/>
          <p:cNvSpPr>
            <a:spLocks noGrp="1"/>
          </p:cNvSpPr>
          <p:nvPr>
            <p:ph type="ftr" sz="quarter" idx="11"/>
          </p:nvPr>
        </p:nvSpPr>
        <p:spPr/>
        <p:txBody>
          <a:bodyPr/>
          <a:lstStyle/>
          <a:p>
            <a:pPr rtl="0"/>
            <a:r>
              <a:rPr lang="es-ES" noProof="0"/>
              <a:t>Agregar un pie de página</a:t>
            </a:r>
            <a:endParaRPr lang="es-ES" noProof="0" dirty="0"/>
          </a:p>
        </p:txBody>
      </p:sp>
      <p:sp>
        <p:nvSpPr>
          <p:cNvPr id="9" name="Slide Number Placeholder 8"/>
          <p:cNvSpPr>
            <a:spLocks noGrp="1"/>
          </p:cNvSpPr>
          <p:nvPr>
            <p:ph type="sldNum" sz="quarter" idx="12"/>
          </p:nvPr>
        </p:nvSpPr>
        <p:spPr/>
        <p:txBody>
          <a:bodyPr/>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3460498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rtl="0"/>
            <a:fld id="{D608CDFF-A8FD-40B7-81D0-60A7F2B554AD}" type="datetime1">
              <a:rPr lang="es-ES" noProof="0" smtClean="0"/>
              <a:t>27/11/2018</a:t>
            </a:fld>
            <a:endParaRPr lang="es-ES" noProof="0" dirty="0"/>
          </a:p>
        </p:txBody>
      </p:sp>
      <p:sp>
        <p:nvSpPr>
          <p:cNvPr id="4" name="Footer Placeholder 3"/>
          <p:cNvSpPr>
            <a:spLocks noGrp="1"/>
          </p:cNvSpPr>
          <p:nvPr>
            <p:ph type="ftr" sz="quarter" idx="11"/>
          </p:nvPr>
        </p:nvSpPr>
        <p:spPr/>
        <p:txBody>
          <a:bodyPr/>
          <a:lstStyle/>
          <a:p>
            <a:pPr rtl="0"/>
            <a:r>
              <a:rPr lang="es-ES" noProof="0"/>
              <a:t>Agregar un pie de página</a:t>
            </a:r>
            <a:endParaRPr lang="es-ES" noProof="0" dirty="0"/>
          </a:p>
        </p:txBody>
      </p:sp>
      <p:sp>
        <p:nvSpPr>
          <p:cNvPr id="5" name="Slide Number Placeholder 4"/>
          <p:cNvSpPr>
            <a:spLocks noGrp="1"/>
          </p:cNvSpPr>
          <p:nvPr>
            <p:ph type="sldNum" sz="quarter" idx="12"/>
          </p:nvPr>
        </p:nvSpPr>
        <p:spPr/>
        <p:txBody>
          <a:bodyPr/>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2595897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94EF1E1E-4877-4B72-B36F-C4784E804B4E}" type="datetime1">
              <a:rPr lang="es-ES" noProof="0" smtClean="0"/>
              <a:t>27/11/2018</a:t>
            </a:fld>
            <a:endParaRPr lang="es-ES" noProof="0" dirty="0"/>
          </a:p>
        </p:txBody>
      </p:sp>
      <p:sp>
        <p:nvSpPr>
          <p:cNvPr id="3" name="Footer Placeholder 2"/>
          <p:cNvSpPr>
            <a:spLocks noGrp="1"/>
          </p:cNvSpPr>
          <p:nvPr>
            <p:ph type="ftr" sz="quarter" idx="11"/>
          </p:nvPr>
        </p:nvSpPr>
        <p:spPr/>
        <p:txBody>
          <a:bodyPr/>
          <a:lstStyle/>
          <a:p>
            <a:pPr rtl="0"/>
            <a:r>
              <a:rPr lang="es-ES" noProof="0"/>
              <a:t>Agregar un pie de página</a:t>
            </a:r>
            <a:endParaRPr lang="es-ES" noProof="0" dirty="0"/>
          </a:p>
        </p:txBody>
      </p:sp>
      <p:sp>
        <p:nvSpPr>
          <p:cNvPr id="4" name="Slide Number Placeholder 3"/>
          <p:cNvSpPr>
            <a:spLocks noGrp="1"/>
          </p:cNvSpPr>
          <p:nvPr>
            <p:ph type="sldNum" sz="quarter" idx="12"/>
          </p:nvPr>
        </p:nvSpPr>
        <p:spPr/>
        <p:txBody>
          <a:bodyPr/>
          <a:lstStyle/>
          <a:p>
            <a:pPr rtl="0"/>
            <a:fld id="{E31375A4-56A4-47D6-9801-1991572033F7}" type="slidenum">
              <a:rPr lang="es-ES" noProof="0" smtClean="0"/>
              <a:t>‹Nº›</a:t>
            </a:fld>
            <a:endParaRPr lang="es-ES" noProof="0" dirty="0"/>
          </a:p>
        </p:txBody>
      </p:sp>
    </p:spTree>
    <p:extLst>
      <p:ext uri="{BB962C8B-B14F-4D97-AF65-F5344CB8AC3E}">
        <p14:creationId xmlns:p14="http://schemas.microsoft.com/office/powerpoint/2010/main" val="1580589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pPr rtl="0"/>
            <a:fld id="{1C1C22DE-4FD6-490F-BA71-CA79D836B52C}" type="datetime1">
              <a:rPr lang="es-ES" noProof="0" smtClean="0"/>
              <a:t>27/11/2018</a:t>
            </a:fld>
            <a:endParaRPr lang="es-ES" noProof="0" dirty="0"/>
          </a:p>
        </p:txBody>
      </p:sp>
      <p:sp>
        <p:nvSpPr>
          <p:cNvPr id="6" name="Footer Placeholder 5"/>
          <p:cNvSpPr>
            <a:spLocks noGrp="1"/>
          </p:cNvSpPr>
          <p:nvPr>
            <p:ph type="ftr" sz="quarter" idx="11"/>
          </p:nvPr>
        </p:nvSpPr>
        <p:spPr/>
        <p:txBody>
          <a:bodyPr/>
          <a:lstStyle/>
          <a:p>
            <a:pPr rtl="0"/>
            <a:r>
              <a:rPr lang="es-ES" noProof="0"/>
              <a:t>Agregar un pie de página</a:t>
            </a:r>
            <a:endParaRPr lang="es-ES" noProof="0" dirty="0"/>
          </a:p>
        </p:txBody>
      </p:sp>
      <p:sp>
        <p:nvSpPr>
          <p:cNvPr id="7" name="Slide Number Placeholder 6"/>
          <p:cNvSpPr>
            <a:spLocks noGrp="1"/>
          </p:cNvSpPr>
          <p:nvPr>
            <p:ph type="sldNum" sz="quarter" idx="12"/>
          </p:nvPr>
        </p:nvSpPr>
        <p:spPr/>
        <p:txBody>
          <a:bodyPr/>
          <a:lstStyle/>
          <a:p>
            <a:pPr rtl="0"/>
            <a:fld id="{E31375A4-56A4-47D6-9801-1991572033F7}" type="slidenum">
              <a:rPr lang="es-ES" noProof="0" smtClean="0"/>
              <a:t>‹Nº›</a:t>
            </a:fld>
            <a:endParaRPr lang="es-ES" noProof="0" dirty="0"/>
          </a:p>
        </p:txBody>
      </p:sp>
      <p:pic>
        <p:nvPicPr>
          <p:cNvPr id="8" name="Imagen 7">
            <a:extLst>
              <a:ext uri="{FF2B5EF4-FFF2-40B4-BE49-F238E27FC236}">
                <a16:creationId xmlns:a16="http://schemas.microsoft.com/office/drawing/2014/main" xmlns="" id="{DA23E3CD-20C2-4165-AB99-1AF018E57F3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6439" y="283"/>
            <a:ext cx="4435717" cy="6856286"/>
          </a:xfrm>
          <a:prstGeom prst="rect">
            <a:avLst/>
          </a:prstGeom>
        </p:spPr>
      </p:pic>
      <p:sp>
        <p:nvSpPr>
          <p:cNvPr id="9" name="Rectángulo 8">
            <a:extLst>
              <a:ext uri="{FF2B5EF4-FFF2-40B4-BE49-F238E27FC236}">
                <a16:creationId xmlns:a16="http://schemas.microsoft.com/office/drawing/2014/main" xmlns="" id="{3AEA2120-06AB-4FD4-A9AF-571CC0AE6755}"/>
              </a:ext>
            </a:extLst>
          </p:cNvPr>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Tree>
    <p:extLst>
      <p:ext uri="{BB962C8B-B14F-4D97-AF65-F5344CB8AC3E}">
        <p14:creationId xmlns:p14="http://schemas.microsoft.com/office/powerpoint/2010/main" val="3218055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pPr rtl="0"/>
            <a:fld id="{A8FB1985-6357-45A8-863F-C37745456400}" type="datetime1">
              <a:rPr lang="es-ES" noProof="0" smtClean="0"/>
              <a:t>27/11/2018</a:t>
            </a:fld>
            <a:endParaRPr lang="es-ES" noProof="0" dirty="0"/>
          </a:p>
        </p:txBody>
      </p:sp>
      <p:sp>
        <p:nvSpPr>
          <p:cNvPr id="6" name="Footer Placeholder 5"/>
          <p:cNvSpPr>
            <a:spLocks noGrp="1"/>
          </p:cNvSpPr>
          <p:nvPr>
            <p:ph type="ftr" sz="quarter" idx="11"/>
          </p:nvPr>
        </p:nvSpPr>
        <p:spPr/>
        <p:txBody>
          <a:bodyPr/>
          <a:lstStyle/>
          <a:p>
            <a:pPr rtl="0"/>
            <a:r>
              <a:rPr lang="es-ES" noProof="0"/>
              <a:t>Agregar un pie de página</a:t>
            </a:r>
            <a:endParaRPr lang="es-ES" noProof="0" dirty="0"/>
          </a:p>
        </p:txBody>
      </p:sp>
      <p:sp>
        <p:nvSpPr>
          <p:cNvPr id="7" name="Slide Number Placeholder 6"/>
          <p:cNvSpPr>
            <a:spLocks noGrp="1"/>
          </p:cNvSpPr>
          <p:nvPr>
            <p:ph type="sldNum" sz="quarter" idx="12"/>
          </p:nvPr>
        </p:nvSpPr>
        <p:spPr/>
        <p:txBody>
          <a:bodyPr/>
          <a:lstStyle/>
          <a:p>
            <a:pPr rtl="0"/>
            <a:fld id="{E31375A4-56A4-47D6-9801-1991572033F7}" type="slidenum">
              <a:rPr lang="es-ES" noProof="0" smtClean="0"/>
              <a:pPr rtl="0"/>
              <a:t>‹Nº›</a:t>
            </a:fld>
            <a:endParaRPr lang="es-ES" noProof="0" dirty="0"/>
          </a:p>
        </p:txBody>
      </p:sp>
    </p:spTree>
    <p:extLst>
      <p:ext uri="{BB962C8B-B14F-4D97-AF65-F5344CB8AC3E}">
        <p14:creationId xmlns:p14="http://schemas.microsoft.com/office/powerpoint/2010/main" val="398501643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A8FB1985-6357-45A8-863F-C37745456400}" type="datetime1">
              <a:rPr lang="es-ES" noProof="0" smtClean="0"/>
              <a:t>27/11/2018</a:t>
            </a:fld>
            <a:endParaRPr lang="es-ES" noProof="0"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lang="es-ES" noProof="0"/>
              <a:t>Agregar un pie de página</a:t>
            </a:r>
            <a:endParaRPr lang="es-ES" noProof="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E31375A4-56A4-47D6-9801-1991572033F7}" type="slidenum">
              <a:rPr lang="es-ES" noProof="0" smtClean="0"/>
              <a:pPr rtl="0"/>
              <a:t>‹Nº›</a:t>
            </a:fld>
            <a:endParaRPr lang="es-ES" noProof="0" dirty="0"/>
          </a:p>
        </p:txBody>
      </p:sp>
      <p:sp>
        <p:nvSpPr>
          <p:cNvPr id="18" name="Rectángulo 17">
            <a:extLst>
              <a:ext uri="{FF2B5EF4-FFF2-40B4-BE49-F238E27FC236}">
                <a16:creationId xmlns:a16="http://schemas.microsoft.com/office/drawing/2014/main" xmlns="" id="{D71A9ABF-1B14-4881-9341-BF077093E77A}"/>
              </a:ext>
            </a:extLst>
          </p:cNvPr>
          <p:cNvSpPr/>
          <p:nvPr userDrawn="1"/>
        </p:nvSpPr>
        <p:spPr>
          <a:xfrm>
            <a:off x="0" y="6257036"/>
            <a:ext cx="12192000" cy="54864"/>
          </a:xfrm>
          <a:prstGeom prst="rect">
            <a:avLst/>
          </a:prstGeom>
          <a:ln>
            <a:noFill/>
          </a:ln>
          <a:effectLst>
            <a:innerShdw blurRad="25400" dist="12700" dir="16200000">
              <a:schemeClr val="accent1">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Tree>
    <p:extLst>
      <p:ext uri="{BB962C8B-B14F-4D97-AF65-F5344CB8AC3E}">
        <p14:creationId xmlns:p14="http://schemas.microsoft.com/office/powerpoint/2010/main" val="18571685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pPr rtl="0"/>
            <a:r>
              <a:rPr lang="es-ES" dirty="0"/>
              <a:t>PROPIEDAD HORIZONTAL</a:t>
            </a:r>
          </a:p>
        </p:txBody>
      </p:sp>
      <p:sp>
        <p:nvSpPr>
          <p:cNvPr id="3" name="Subtítulo 2"/>
          <p:cNvSpPr>
            <a:spLocks noGrp="1"/>
          </p:cNvSpPr>
          <p:nvPr>
            <p:ph type="subTitle" idx="1"/>
          </p:nvPr>
        </p:nvSpPr>
        <p:spPr/>
        <p:txBody>
          <a:bodyPr rtlCol="0"/>
          <a:lstStyle/>
          <a:p>
            <a:pPr rtl="0"/>
            <a:r>
              <a:rPr lang="es-ES" dirty="0">
                <a:solidFill>
                  <a:schemeClr val="accent1">
                    <a:lumMod val="75000"/>
                  </a:schemeClr>
                </a:solidFill>
              </a:rPr>
              <a:t>Asier Fernández Ruiz</a:t>
            </a:r>
          </a:p>
          <a:p>
            <a:pPr rtl="0"/>
            <a:r>
              <a:rPr lang="es-ES" dirty="0">
                <a:solidFill>
                  <a:schemeClr val="accent1">
                    <a:lumMod val="75000"/>
                  </a:schemeClr>
                </a:solidFill>
              </a:rPr>
              <a:t>Celia Mencía Criado</a:t>
            </a:r>
          </a:p>
        </p:txBody>
      </p:sp>
    </p:spTree>
    <p:extLst>
      <p:ext uri="{BB962C8B-B14F-4D97-AF65-F5344CB8AC3E}">
        <p14:creationId xmlns:p14="http://schemas.microsoft.com/office/powerpoint/2010/main" val="353226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5473" y="187036"/>
            <a:ext cx="11845636" cy="461665"/>
          </a:xfrm>
          <a:prstGeom prst="rect">
            <a:avLst/>
          </a:prstGeom>
          <a:noFill/>
        </p:spPr>
        <p:txBody>
          <a:bodyPr wrap="square" rtlCol="0">
            <a:spAutoFit/>
          </a:bodyPr>
          <a:lstStyle/>
          <a:p>
            <a:pPr algn="ctr"/>
            <a:r>
              <a:rPr lang="es-ES" sz="2400" b="1" dirty="0" smtClean="0">
                <a:solidFill>
                  <a:prstClr val="black"/>
                </a:solidFill>
              </a:rPr>
              <a:t>PRINCIPIOS POSTERIORES A LA INSCRIPCIÓN: LA </a:t>
            </a:r>
            <a:r>
              <a:rPr lang="es-ES" sz="2400" b="1" dirty="0">
                <a:solidFill>
                  <a:prstClr val="black"/>
                </a:solidFill>
              </a:rPr>
              <a:t>PUBLICIDAD REGISTRAL </a:t>
            </a:r>
          </a:p>
        </p:txBody>
      </p:sp>
      <p:sp>
        <p:nvSpPr>
          <p:cNvPr id="3" name="Elipse 2"/>
          <p:cNvSpPr/>
          <p:nvPr/>
        </p:nvSpPr>
        <p:spPr>
          <a:xfrm>
            <a:off x="137159" y="3265861"/>
            <a:ext cx="2170611" cy="131445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n w="0"/>
                <a:solidFill>
                  <a:prstClr val="black"/>
                </a:solidFill>
                <a:effectLst>
                  <a:outerShdw blurRad="38100" dist="19050" dir="2700000" algn="tl" rotWithShape="0">
                    <a:prstClr val="black">
                      <a:alpha val="40000"/>
                    </a:prstClr>
                  </a:outerShdw>
                </a:effectLst>
              </a:rPr>
              <a:t>PRINCIPIO DE PUBLICIDAD</a:t>
            </a:r>
          </a:p>
        </p:txBody>
      </p:sp>
      <p:sp>
        <p:nvSpPr>
          <p:cNvPr id="4" name="Flecha derecha 3"/>
          <p:cNvSpPr/>
          <p:nvPr/>
        </p:nvSpPr>
        <p:spPr>
          <a:xfrm rot="17653787" flipV="1">
            <a:off x="747551" y="2584715"/>
            <a:ext cx="1251070" cy="322617"/>
          </a:xfrm>
          <a:prstGeom prst="rightArrow">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5" name="Flecha derecha 4"/>
          <p:cNvSpPr/>
          <p:nvPr/>
        </p:nvSpPr>
        <p:spPr>
          <a:xfrm rot="2888716">
            <a:off x="889876" y="4775203"/>
            <a:ext cx="1148783" cy="414031"/>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6" name="Rectángulo redondeado 5"/>
          <p:cNvSpPr/>
          <p:nvPr/>
        </p:nvSpPr>
        <p:spPr>
          <a:xfrm>
            <a:off x="1776903" y="1513797"/>
            <a:ext cx="10023211" cy="9020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n w="0"/>
                <a:solidFill>
                  <a:prstClr val="black"/>
                </a:solidFill>
                <a:effectLst>
                  <a:outerShdw blurRad="38100" dist="19050" dir="2700000" algn="tl" rotWithShape="0">
                    <a:prstClr val="black">
                      <a:alpha val="40000"/>
                    </a:prstClr>
                  </a:outerShdw>
                </a:effectLst>
              </a:rPr>
              <a:t>PUBLICIDAD FORMAL</a:t>
            </a:r>
          </a:p>
          <a:p>
            <a:pPr algn="ctr"/>
            <a:r>
              <a:rPr lang="es-ES" dirty="0">
                <a:ln w="0"/>
                <a:solidFill>
                  <a:prstClr val="black"/>
                </a:solidFill>
              </a:rPr>
              <a:t>Modos o medios de dar notoriedad a los asientos registrales, permitiendo y facilitando a los particulares el conocimiento del Registro de la Propiedad</a:t>
            </a:r>
          </a:p>
        </p:txBody>
      </p:sp>
      <p:sp>
        <p:nvSpPr>
          <p:cNvPr id="7" name="Rectángulo redondeado 6"/>
          <p:cNvSpPr/>
          <p:nvPr/>
        </p:nvSpPr>
        <p:spPr>
          <a:xfrm>
            <a:off x="1966088" y="4691734"/>
            <a:ext cx="3314700" cy="19521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n w="0"/>
                <a:solidFill>
                  <a:prstClr val="black"/>
                </a:solidFill>
                <a:effectLst>
                  <a:outerShdw blurRad="38100" dist="19050" dir="2700000" algn="tl" rotWithShape="0">
                    <a:prstClr val="black">
                      <a:alpha val="40000"/>
                    </a:prstClr>
                  </a:outerShdw>
                </a:effectLst>
              </a:rPr>
              <a:t>PUBLICIDAD MATERIAL</a:t>
            </a:r>
          </a:p>
          <a:p>
            <a:pPr algn="ctr"/>
            <a:r>
              <a:rPr lang="es-ES" dirty="0">
                <a:ln w="0"/>
                <a:solidFill>
                  <a:prstClr val="black"/>
                </a:solidFill>
                <a:effectLst>
                  <a:outerShdw blurRad="38100" dist="19050" dir="2700000" algn="tl" rotWithShape="0">
                    <a:prstClr val="black">
                      <a:alpha val="40000"/>
                    </a:prstClr>
                  </a:outerShdw>
                </a:effectLst>
              </a:rPr>
              <a:t>Su fin es dar notoriedad a los derechos reales inmobiliarios y precisar los efectos que la ley confiere a esta publicidad.</a:t>
            </a:r>
          </a:p>
          <a:p>
            <a:pPr algn="ctr"/>
            <a:r>
              <a:rPr lang="es-ES" dirty="0">
                <a:ln w="0"/>
                <a:solidFill>
                  <a:prstClr val="black"/>
                </a:solidFill>
                <a:effectLst>
                  <a:outerShdw blurRad="38100" dist="19050" dir="2700000" algn="tl" rotWithShape="0">
                    <a:prstClr val="black">
                      <a:alpha val="40000"/>
                    </a:prstClr>
                  </a:outerShdw>
                </a:effectLst>
              </a:rPr>
              <a:t>(presunción de veracidad)</a:t>
            </a:r>
          </a:p>
        </p:txBody>
      </p:sp>
      <p:sp>
        <p:nvSpPr>
          <p:cNvPr id="8" name="Flecha derecha 7"/>
          <p:cNvSpPr/>
          <p:nvPr/>
        </p:nvSpPr>
        <p:spPr>
          <a:xfrm rot="18566547">
            <a:off x="4630902" y="3975402"/>
            <a:ext cx="1028700" cy="2837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9" name="Flecha derecha 8"/>
          <p:cNvSpPr/>
          <p:nvPr/>
        </p:nvSpPr>
        <p:spPr>
          <a:xfrm rot="2604805">
            <a:off x="4813998" y="5025511"/>
            <a:ext cx="1028700" cy="3220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10" name="CuadroTexto 9"/>
          <p:cNvSpPr txBox="1"/>
          <p:nvPr/>
        </p:nvSpPr>
        <p:spPr>
          <a:xfrm>
            <a:off x="5442928" y="2713217"/>
            <a:ext cx="4517509" cy="369332"/>
          </a:xfrm>
          <a:prstGeom prst="rect">
            <a:avLst/>
          </a:prstGeom>
          <a:noFill/>
        </p:spPr>
        <p:txBody>
          <a:bodyPr wrap="square" rtlCol="0">
            <a:spAutoFit/>
          </a:bodyPr>
          <a:lstStyle/>
          <a:p>
            <a:r>
              <a:rPr lang="es-ES" dirty="0">
                <a:solidFill>
                  <a:prstClr val="black"/>
                </a:solidFill>
              </a:rPr>
              <a:t>Iuris tantum: PRINCIPIO DE </a:t>
            </a:r>
            <a:r>
              <a:rPr lang="es-ES" dirty="0" smtClean="0">
                <a:solidFill>
                  <a:prstClr val="black"/>
                </a:solidFill>
              </a:rPr>
              <a:t>LEGITIMACIÓN</a:t>
            </a:r>
            <a:endParaRPr lang="es-ES" dirty="0">
              <a:solidFill>
                <a:prstClr val="black"/>
              </a:solidFill>
            </a:endParaRPr>
          </a:p>
        </p:txBody>
      </p:sp>
      <p:sp>
        <p:nvSpPr>
          <p:cNvPr id="11" name="CuadroTexto 10"/>
          <p:cNvSpPr txBox="1"/>
          <p:nvPr/>
        </p:nvSpPr>
        <p:spPr>
          <a:xfrm>
            <a:off x="5810943" y="5191504"/>
            <a:ext cx="2673824" cy="646331"/>
          </a:xfrm>
          <a:prstGeom prst="rect">
            <a:avLst/>
          </a:prstGeom>
          <a:noFill/>
        </p:spPr>
        <p:txBody>
          <a:bodyPr wrap="square" rtlCol="0">
            <a:spAutoFit/>
          </a:bodyPr>
          <a:lstStyle/>
          <a:p>
            <a:r>
              <a:rPr lang="es-ES" dirty="0">
                <a:solidFill>
                  <a:prstClr val="black"/>
                </a:solidFill>
              </a:rPr>
              <a:t>Iuris et de iure: PRINCIPIO DE FE PÚBLICA REGISTRAL</a:t>
            </a:r>
          </a:p>
        </p:txBody>
      </p:sp>
      <p:sp>
        <p:nvSpPr>
          <p:cNvPr id="12" name="CuadroTexto 11"/>
          <p:cNvSpPr txBox="1"/>
          <p:nvPr/>
        </p:nvSpPr>
        <p:spPr>
          <a:xfrm>
            <a:off x="238991" y="771811"/>
            <a:ext cx="11752118" cy="646331"/>
          </a:xfrm>
          <a:prstGeom prst="rect">
            <a:avLst/>
          </a:prstGeom>
          <a:noFill/>
        </p:spPr>
        <p:txBody>
          <a:bodyPr wrap="square" rtlCol="0">
            <a:spAutoFit/>
          </a:bodyPr>
          <a:lstStyle/>
          <a:p>
            <a:pPr algn="just"/>
            <a:r>
              <a:rPr lang="es-ES" b="1" dirty="0">
                <a:solidFill>
                  <a:prstClr val="black"/>
                </a:solidFill>
              </a:rPr>
              <a:t>La publicidad registral posibilita el conocimiento general de las situaciones jurídicas de trascendencia real inmobiliaria, con efectos jurídicos sustantivos sobre la situación publicada.</a:t>
            </a:r>
          </a:p>
        </p:txBody>
      </p:sp>
      <p:sp>
        <p:nvSpPr>
          <p:cNvPr id="13" name="Rectángulo redondeado 12"/>
          <p:cNvSpPr/>
          <p:nvPr/>
        </p:nvSpPr>
        <p:spPr>
          <a:xfrm>
            <a:off x="5411416" y="2735772"/>
            <a:ext cx="4549021" cy="36933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14" name="Rectángulo redondeado 13"/>
          <p:cNvSpPr/>
          <p:nvPr/>
        </p:nvSpPr>
        <p:spPr>
          <a:xfrm>
            <a:off x="5747717" y="5182506"/>
            <a:ext cx="2673824" cy="10005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15" name="Abrir llave 14"/>
          <p:cNvSpPr/>
          <p:nvPr/>
        </p:nvSpPr>
        <p:spPr>
          <a:xfrm>
            <a:off x="8575697" y="4485001"/>
            <a:ext cx="124691" cy="1952180"/>
          </a:xfrm>
          <a:prstGeom prst="leftBrace">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solidFill>
                <a:prstClr val="black"/>
              </a:solidFill>
            </a:endParaRPr>
          </a:p>
        </p:txBody>
      </p:sp>
      <p:sp>
        <p:nvSpPr>
          <p:cNvPr id="16" name="CuadroTexto 15"/>
          <p:cNvSpPr txBox="1"/>
          <p:nvPr/>
        </p:nvSpPr>
        <p:spPr>
          <a:xfrm>
            <a:off x="8859484" y="4295899"/>
            <a:ext cx="3296087" cy="923330"/>
          </a:xfrm>
          <a:prstGeom prst="rect">
            <a:avLst/>
          </a:prstGeom>
          <a:noFill/>
        </p:spPr>
        <p:txBody>
          <a:bodyPr wrap="square" rtlCol="0">
            <a:spAutoFit/>
          </a:bodyPr>
          <a:lstStyle/>
          <a:p>
            <a:r>
              <a:rPr lang="es-ES" b="1" dirty="0">
                <a:solidFill>
                  <a:prstClr val="black"/>
                </a:solidFill>
              </a:rPr>
              <a:t>Negativa:</a:t>
            </a:r>
            <a:r>
              <a:rPr lang="es-ES" dirty="0">
                <a:solidFill>
                  <a:prstClr val="black"/>
                </a:solidFill>
              </a:rPr>
              <a:t> principio de </a:t>
            </a:r>
            <a:r>
              <a:rPr lang="es-ES" dirty="0" err="1" smtClean="0">
                <a:solidFill>
                  <a:prstClr val="black"/>
                </a:solidFill>
              </a:rPr>
              <a:t>inoponibilidad</a:t>
            </a:r>
            <a:r>
              <a:rPr lang="es-ES" dirty="0" smtClean="0">
                <a:solidFill>
                  <a:prstClr val="black"/>
                </a:solidFill>
              </a:rPr>
              <a:t>: lo no inscrito se  presume que no existe</a:t>
            </a:r>
            <a:endParaRPr lang="es-ES" b="1" dirty="0">
              <a:solidFill>
                <a:prstClr val="black"/>
              </a:solidFill>
            </a:endParaRPr>
          </a:p>
        </p:txBody>
      </p:sp>
      <p:sp>
        <p:nvSpPr>
          <p:cNvPr id="17" name="CuadroTexto 16"/>
          <p:cNvSpPr txBox="1"/>
          <p:nvPr/>
        </p:nvSpPr>
        <p:spPr>
          <a:xfrm>
            <a:off x="8854544" y="5206460"/>
            <a:ext cx="3136565" cy="1200329"/>
          </a:xfrm>
          <a:prstGeom prst="rect">
            <a:avLst/>
          </a:prstGeom>
          <a:noFill/>
        </p:spPr>
        <p:txBody>
          <a:bodyPr wrap="square" rtlCol="0">
            <a:spAutoFit/>
          </a:bodyPr>
          <a:lstStyle/>
          <a:p>
            <a:r>
              <a:rPr lang="es-ES" b="1" dirty="0">
                <a:solidFill>
                  <a:prstClr val="black"/>
                </a:solidFill>
              </a:rPr>
              <a:t>Positiva: </a:t>
            </a:r>
            <a:r>
              <a:rPr lang="es-ES" dirty="0">
                <a:solidFill>
                  <a:prstClr val="black"/>
                </a:solidFill>
              </a:rPr>
              <a:t>principio de fe pública </a:t>
            </a:r>
            <a:r>
              <a:rPr lang="es-ES" dirty="0" smtClean="0">
                <a:solidFill>
                  <a:prstClr val="black"/>
                </a:solidFill>
              </a:rPr>
              <a:t>registral: El tercero que reúne los requisitos del art 34 LH será mantenido en su adquisición</a:t>
            </a:r>
            <a:endParaRPr lang="es-ES" b="1" dirty="0">
              <a:solidFill>
                <a:prstClr val="black"/>
              </a:solidFill>
            </a:endParaRPr>
          </a:p>
        </p:txBody>
      </p:sp>
      <p:sp>
        <p:nvSpPr>
          <p:cNvPr id="19" name="CuadroTexto 18"/>
          <p:cNvSpPr txBox="1"/>
          <p:nvPr/>
        </p:nvSpPr>
        <p:spPr>
          <a:xfrm>
            <a:off x="5366720" y="3052139"/>
            <a:ext cx="6624389" cy="923330"/>
          </a:xfrm>
          <a:prstGeom prst="rect">
            <a:avLst/>
          </a:prstGeom>
          <a:noFill/>
        </p:spPr>
        <p:txBody>
          <a:bodyPr wrap="square" rtlCol="0">
            <a:spAutoFit/>
          </a:bodyPr>
          <a:lstStyle/>
          <a:p>
            <a:pPr algn="just"/>
            <a:r>
              <a:rPr lang="es-ES" dirty="0" smtClean="0"/>
              <a:t>A todos los efectos legales se presume que los derechos inscritos existen y pertenecen al titular registral en la forma determinada en el artículo respectivo</a:t>
            </a:r>
            <a:endParaRPr lang="es-ES" dirty="0"/>
          </a:p>
        </p:txBody>
      </p:sp>
    </p:spTree>
    <p:extLst>
      <p:ext uri="{BB962C8B-B14F-4D97-AF65-F5344CB8AC3E}">
        <p14:creationId xmlns:p14="http://schemas.microsoft.com/office/powerpoint/2010/main" val="2683610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26571" y="130629"/>
            <a:ext cx="11549743" cy="584775"/>
          </a:xfrm>
          <a:prstGeom prst="rect">
            <a:avLst/>
          </a:prstGeom>
          <a:noFill/>
        </p:spPr>
        <p:txBody>
          <a:bodyPr wrap="square" rtlCol="0">
            <a:spAutoFit/>
          </a:bodyPr>
          <a:lstStyle/>
          <a:p>
            <a:r>
              <a:rPr lang="es-ES" sz="3200" b="1" dirty="0">
                <a:solidFill>
                  <a:schemeClr val="accent1"/>
                </a:solidFill>
              </a:rPr>
              <a:t>MEDIOS DE PUBLICIDAD</a:t>
            </a:r>
          </a:p>
        </p:txBody>
      </p:sp>
      <p:sp>
        <p:nvSpPr>
          <p:cNvPr id="3" name="Elipse 2"/>
          <p:cNvSpPr/>
          <p:nvPr/>
        </p:nvSpPr>
        <p:spPr>
          <a:xfrm>
            <a:off x="794657" y="4245430"/>
            <a:ext cx="2329543" cy="1578428"/>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prstClr val="black"/>
                </a:solidFill>
              </a:rPr>
              <a:t>MEDIOS DE PUBLIDAD</a:t>
            </a:r>
          </a:p>
        </p:txBody>
      </p:sp>
      <p:sp>
        <p:nvSpPr>
          <p:cNvPr id="4" name="Abrir llave 3"/>
          <p:cNvSpPr/>
          <p:nvPr/>
        </p:nvSpPr>
        <p:spPr>
          <a:xfrm>
            <a:off x="3124200" y="3537858"/>
            <a:ext cx="359229" cy="2897323"/>
          </a:xfrm>
          <a:prstGeom prst="leftBrace">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solidFill>
                <a:prstClr val="black"/>
              </a:solidFill>
            </a:endParaRPr>
          </a:p>
        </p:txBody>
      </p:sp>
      <p:sp>
        <p:nvSpPr>
          <p:cNvPr id="5" name="CuadroTexto 4"/>
          <p:cNvSpPr txBox="1"/>
          <p:nvPr/>
        </p:nvSpPr>
        <p:spPr>
          <a:xfrm>
            <a:off x="3483429" y="3864433"/>
            <a:ext cx="3918857" cy="646331"/>
          </a:xfrm>
          <a:prstGeom prst="rect">
            <a:avLst/>
          </a:prstGeom>
          <a:noFill/>
        </p:spPr>
        <p:txBody>
          <a:bodyPr wrap="square" rtlCol="0">
            <a:spAutoFit/>
          </a:bodyPr>
          <a:lstStyle/>
          <a:p>
            <a:r>
              <a:rPr lang="es-ES" dirty="0">
                <a:solidFill>
                  <a:prstClr val="black"/>
                </a:solidFill>
              </a:rPr>
              <a:t>Manifestación de los libros registrales</a:t>
            </a:r>
          </a:p>
        </p:txBody>
      </p:sp>
      <p:sp>
        <p:nvSpPr>
          <p:cNvPr id="6" name="CuadroTexto 5"/>
          <p:cNvSpPr txBox="1"/>
          <p:nvPr/>
        </p:nvSpPr>
        <p:spPr>
          <a:xfrm>
            <a:off x="3483429" y="5682346"/>
            <a:ext cx="3918857" cy="369332"/>
          </a:xfrm>
          <a:prstGeom prst="rect">
            <a:avLst/>
          </a:prstGeom>
          <a:noFill/>
        </p:spPr>
        <p:txBody>
          <a:bodyPr wrap="square" rtlCol="0">
            <a:spAutoFit/>
          </a:bodyPr>
          <a:lstStyle/>
          <a:p>
            <a:r>
              <a:rPr lang="es-ES" dirty="0">
                <a:solidFill>
                  <a:prstClr val="black"/>
                </a:solidFill>
              </a:rPr>
              <a:t>Certificaciones</a:t>
            </a:r>
          </a:p>
        </p:txBody>
      </p:sp>
      <p:sp>
        <p:nvSpPr>
          <p:cNvPr id="7" name="Abrir llave 6"/>
          <p:cNvSpPr/>
          <p:nvPr/>
        </p:nvSpPr>
        <p:spPr>
          <a:xfrm>
            <a:off x="6466115" y="3450776"/>
            <a:ext cx="97971" cy="1197428"/>
          </a:xfrm>
          <a:prstGeom prst="leftBrace">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solidFill>
                <a:prstClr val="black"/>
              </a:solidFill>
            </a:endParaRPr>
          </a:p>
        </p:txBody>
      </p:sp>
      <p:sp>
        <p:nvSpPr>
          <p:cNvPr id="8" name="CuadroTexto 7"/>
          <p:cNvSpPr txBox="1"/>
          <p:nvPr/>
        </p:nvSpPr>
        <p:spPr>
          <a:xfrm>
            <a:off x="6651172" y="3569970"/>
            <a:ext cx="4071257" cy="923330"/>
          </a:xfrm>
          <a:prstGeom prst="rect">
            <a:avLst/>
          </a:prstGeom>
          <a:noFill/>
        </p:spPr>
        <p:txBody>
          <a:bodyPr wrap="square" rtlCol="0">
            <a:spAutoFit/>
          </a:bodyPr>
          <a:lstStyle/>
          <a:p>
            <a:pPr marL="285750" indent="-285750">
              <a:buFont typeface="Arial" panose="020B0604020202020204" pitchFamily="34" charset="0"/>
              <a:buChar char="•"/>
            </a:pPr>
            <a:r>
              <a:rPr lang="es-ES" dirty="0">
                <a:solidFill>
                  <a:prstClr val="black"/>
                </a:solidFill>
              </a:rPr>
              <a:t>Exhibición directa</a:t>
            </a:r>
          </a:p>
          <a:p>
            <a:pPr marL="285750" indent="-285750">
              <a:buFont typeface="Arial" panose="020B0604020202020204" pitchFamily="34" charset="0"/>
              <a:buChar char="•"/>
            </a:pPr>
            <a:endParaRPr lang="es-ES" dirty="0">
              <a:solidFill>
                <a:prstClr val="black"/>
              </a:solidFill>
            </a:endParaRPr>
          </a:p>
          <a:p>
            <a:pPr marL="285750" indent="-285750">
              <a:buFont typeface="Arial" panose="020B0604020202020204" pitchFamily="34" charset="0"/>
              <a:buChar char="•"/>
            </a:pPr>
            <a:r>
              <a:rPr lang="es-ES" dirty="0">
                <a:solidFill>
                  <a:prstClr val="black"/>
                </a:solidFill>
              </a:rPr>
              <a:t>Nota simple informativa</a:t>
            </a:r>
          </a:p>
        </p:txBody>
      </p:sp>
      <p:sp>
        <p:nvSpPr>
          <p:cNvPr id="9" name="Rectángulo redondeado 8"/>
          <p:cNvSpPr/>
          <p:nvPr/>
        </p:nvSpPr>
        <p:spPr>
          <a:xfrm>
            <a:off x="664029" y="1230089"/>
            <a:ext cx="8654142" cy="1261024"/>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Art 221.1 LH: “</a:t>
            </a:r>
            <a:r>
              <a:rPr lang="es-ES" i="1" dirty="0" smtClean="0">
                <a:solidFill>
                  <a:schemeClr val="tx1"/>
                </a:solidFill>
              </a:rPr>
              <a:t>Los Registros serán públicos para quienes tengan un interés conocido en averiguar el estado de los inmuebles o derechos reales inscritos</a:t>
            </a:r>
            <a:r>
              <a:rPr lang="es-ES" dirty="0" smtClean="0">
                <a:solidFill>
                  <a:schemeClr val="tx1"/>
                </a:solidFill>
              </a:rPr>
              <a:t>”</a:t>
            </a:r>
            <a:endParaRPr lang="es-ES" dirty="0">
              <a:solidFill>
                <a:schemeClr val="tx1"/>
              </a:solidFill>
            </a:endParaRPr>
          </a:p>
        </p:txBody>
      </p:sp>
    </p:spTree>
    <p:extLst>
      <p:ext uri="{BB962C8B-B14F-4D97-AF65-F5344CB8AC3E}">
        <p14:creationId xmlns:p14="http://schemas.microsoft.com/office/powerpoint/2010/main" val="1486278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49085" y="1305342"/>
            <a:ext cx="10526485" cy="3693319"/>
          </a:xfrm>
          <a:prstGeom prst="rect">
            <a:avLst/>
          </a:prstGeom>
        </p:spPr>
        <p:txBody>
          <a:bodyPr wrap="square">
            <a:spAutoFit/>
          </a:bodyPr>
          <a:lstStyle/>
          <a:p>
            <a:pPr algn="just"/>
            <a:r>
              <a:rPr lang="es-ES" b="1" dirty="0">
                <a:solidFill>
                  <a:schemeClr val="accent1"/>
                </a:solidFill>
              </a:rPr>
              <a:t>NOTA SIMPLE </a:t>
            </a:r>
            <a:r>
              <a:rPr lang="es-ES" b="1" dirty="0" smtClean="0">
                <a:solidFill>
                  <a:schemeClr val="accent1"/>
                </a:solidFill>
              </a:rPr>
              <a:t>INFORMATIVA</a:t>
            </a:r>
          </a:p>
          <a:p>
            <a:pPr algn="just"/>
            <a:endParaRPr lang="es-ES" b="1" dirty="0"/>
          </a:p>
          <a:p>
            <a:pPr algn="just"/>
            <a:r>
              <a:rPr lang="es-ES" dirty="0"/>
              <a:t>Artículos 222 de la Ley Hipotecaria y 332 del Reglamento </a:t>
            </a:r>
            <a:r>
              <a:rPr lang="es-ES" dirty="0" smtClean="0"/>
              <a:t>Hipotecario</a:t>
            </a:r>
          </a:p>
          <a:p>
            <a:pPr algn="just"/>
            <a:endParaRPr lang="es-ES" dirty="0"/>
          </a:p>
          <a:p>
            <a:pPr algn="just"/>
            <a:r>
              <a:rPr lang="es-ES" dirty="0"/>
              <a:t>Consiste en un </a:t>
            </a:r>
            <a:r>
              <a:rPr lang="es-ES" u="sng" dirty="0"/>
              <a:t>breve extracto</a:t>
            </a:r>
            <a:r>
              <a:rPr lang="es-ES" dirty="0"/>
              <a:t> del contenido de los asientos registrales </a:t>
            </a:r>
            <a:r>
              <a:rPr lang="es-ES" b="1" dirty="0"/>
              <a:t>vigentes</a:t>
            </a:r>
            <a:r>
              <a:rPr lang="es-ES" dirty="0"/>
              <a:t> de la finca objeto de consulta donde constará:</a:t>
            </a:r>
          </a:p>
          <a:p>
            <a:pPr marL="742950" lvl="1" indent="-285750" algn="just">
              <a:buFont typeface="Arial" panose="020B0604020202020204" pitchFamily="34" charset="0"/>
              <a:buChar char="•"/>
            </a:pPr>
            <a:r>
              <a:rPr lang="es-ES" dirty="0"/>
              <a:t>Identificación de la finca</a:t>
            </a:r>
          </a:p>
          <a:p>
            <a:pPr marL="742950" lvl="1" indent="-285750" algn="just">
              <a:buFont typeface="Arial" panose="020B0604020202020204" pitchFamily="34" charset="0"/>
              <a:buChar char="•"/>
            </a:pPr>
            <a:r>
              <a:rPr lang="es-ES" dirty="0"/>
              <a:t>Identidad del titular o titulares de los derechos inscritos sobre la misma</a:t>
            </a:r>
          </a:p>
          <a:p>
            <a:pPr marL="742950" lvl="1" indent="-285750" algn="just">
              <a:buFont typeface="Arial" panose="020B0604020202020204" pitchFamily="34" charset="0"/>
              <a:buChar char="•"/>
            </a:pPr>
            <a:r>
              <a:rPr lang="es-ES" dirty="0"/>
              <a:t>Extensión, naturaleza y limitaciones de los derechos inscritos</a:t>
            </a:r>
          </a:p>
          <a:p>
            <a:pPr marL="742950" lvl="1" indent="-285750" algn="just">
              <a:buFont typeface="Arial" panose="020B0604020202020204" pitchFamily="34" charset="0"/>
              <a:buChar char="•"/>
            </a:pPr>
            <a:r>
              <a:rPr lang="es-ES" dirty="0"/>
              <a:t>Prohibiciones o restricciones que afecten a los titulares o derechos inscritos</a:t>
            </a:r>
          </a:p>
          <a:p>
            <a:pPr algn="just"/>
            <a:endParaRPr lang="es-ES" dirty="0" smtClean="0"/>
          </a:p>
          <a:p>
            <a:pPr algn="just"/>
            <a:endParaRPr lang="es-ES" dirty="0"/>
          </a:p>
          <a:p>
            <a:pPr algn="just"/>
            <a:r>
              <a:rPr lang="es-ES" dirty="0" smtClean="0"/>
              <a:t>Tiene </a:t>
            </a:r>
            <a:r>
              <a:rPr lang="es-ES" dirty="0"/>
              <a:t>un valor </a:t>
            </a:r>
            <a:r>
              <a:rPr lang="es-ES" b="1" dirty="0"/>
              <a:t>meramente informativo</a:t>
            </a:r>
            <a:r>
              <a:rPr lang="es-ES" dirty="0"/>
              <a:t>, sin dar fe del contenido de los asientos</a:t>
            </a:r>
          </a:p>
        </p:txBody>
      </p:sp>
    </p:spTree>
    <p:extLst>
      <p:ext uri="{BB962C8B-B14F-4D97-AF65-F5344CB8AC3E}">
        <p14:creationId xmlns:p14="http://schemas.microsoft.com/office/powerpoint/2010/main" val="404839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37457" y="217714"/>
            <a:ext cx="11495314" cy="461665"/>
          </a:xfrm>
          <a:prstGeom prst="rect">
            <a:avLst/>
          </a:prstGeom>
          <a:noFill/>
        </p:spPr>
        <p:txBody>
          <a:bodyPr wrap="square" rtlCol="0">
            <a:spAutoFit/>
          </a:bodyPr>
          <a:lstStyle/>
          <a:p>
            <a:r>
              <a:rPr lang="es-ES" sz="2400" b="1" dirty="0" smtClean="0"/>
              <a:t>ESTRUCTURA DE LA NOTA SIMPLE</a:t>
            </a:r>
            <a:endParaRPr lang="es-ES" sz="2400" b="1" dirty="0"/>
          </a:p>
        </p:txBody>
      </p:sp>
      <p:sp>
        <p:nvSpPr>
          <p:cNvPr id="3" name="CuadroTexto 2"/>
          <p:cNvSpPr txBox="1"/>
          <p:nvPr/>
        </p:nvSpPr>
        <p:spPr>
          <a:xfrm>
            <a:off x="544285" y="1611089"/>
            <a:ext cx="4397829" cy="369332"/>
          </a:xfrm>
          <a:prstGeom prst="rect">
            <a:avLst/>
          </a:prstGeom>
          <a:noFill/>
        </p:spPr>
        <p:txBody>
          <a:bodyPr wrap="square" rtlCol="0">
            <a:spAutoFit/>
          </a:bodyPr>
          <a:lstStyle/>
          <a:p>
            <a:r>
              <a:rPr lang="es-ES" b="1" dirty="0" smtClean="0"/>
              <a:t>IDENTIFICACIÓN DE LA FINCA</a:t>
            </a:r>
            <a:endParaRPr lang="es-ES" b="1" dirty="0"/>
          </a:p>
        </p:txBody>
      </p:sp>
      <p:sp>
        <p:nvSpPr>
          <p:cNvPr id="4" name="CuadroTexto 3"/>
          <p:cNvSpPr txBox="1"/>
          <p:nvPr/>
        </p:nvSpPr>
        <p:spPr>
          <a:xfrm>
            <a:off x="1055914" y="2362203"/>
            <a:ext cx="10069286" cy="1477328"/>
          </a:xfrm>
          <a:prstGeom prst="rect">
            <a:avLst/>
          </a:prstGeom>
          <a:noFill/>
        </p:spPr>
        <p:txBody>
          <a:bodyPr wrap="square" rtlCol="0">
            <a:spAutoFit/>
          </a:bodyPr>
          <a:lstStyle/>
          <a:p>
            <a:pPr marL="285750" indent="-285750" algn="just">
              <a:buFont typeface="Arial" panose="020B0604020202020204" pitchFamily="34" charset="0"/>
              <a:buChar char="•"/>
            </a:pPr>
            <a:r>
              <a:rPr lang="es-ES" dirty="0" smtClean="0"/>
              <a:t>Número de finca y municipio o sección del mismo</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smtClean="0"/>
              <a:t>Código Registral Único</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smtClean="0"/>
              <a:t>Datos registrales: tomo, libro, folio e inscripción</a:t>
            </a:r>
            <a:endParaRPr lang="es-ES" dirty="0"/>
          </a:p>
        </p:txBody>
      </p:sp>
    </p:spTree>
    <p:extLst>
      <p:ext uri="{BB962C8B-B14F-4D97-AF65-F5344CB8AC3E}">
        <p14:creationId xmlns:p14="http://schemas.microsoft.com/office/powerpoint/2010/main" val="230927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91886" y="283029"/>
            <a:ext cx="8479971" cy="369332"/>
          </a:xfrm>
          <a:prstGeom prst="rect">
            <a:avLst/>
          </a:prstGeom>
          <a:noFill/>
        </p:spPr>
        <p:txBody>
          <a:bodyPr wrap="square" rtlCol="0">
            <a:spAutoFit/>
          </a:bodyPr>
          <a:lstStyle/>
          <a:p>
            <a:r>
              <a:rPr lang="es-ES" b="1" dirty="0" smtClean="0"/>
              <a:t>DESCRIPCIÓN DE LA FINCA</a:t>
            </a:r>
            <a:endParaRPr lang="es-ES" b="1" dirty="0"/>
          </a:p>
        </p:txBody>
      </p:sp>
      <p:sp>
        <p:nvSpPr>
          <p:cNvPr id="3" name="CuadroTexto 2"/>
          <p:cNvSpPr txBox="1"/>
          <p:nvPr/>
        </p:nvSpPr>
        <p:spPr>
          <a:xfrm>
            <a:off x="359229" y="870857"/>
            <a:ext cx="11527971" cy="4247317"/>
          </a:xfrm>
          <a:prstGeom prst="rect">
            <a:avLst/>
          </a:prstGeom>
          <a:noFill/>
        </p:spPr>
        <p:txBody>
          <a:bodyPr wrap="square" rtlCol="0">
            <a:spAutoFit/>
          </a:bodyPr>
          <a:lstStyle/>
          <a:p>
            <a:pPr marL="285750" indent="-285750" algn="just">
              <a:buFont typeface="Arial" panose="020B0604020202020204" pitchFamily="34" charset="0"/>
              <a:buChar char="•"/>
            </a:pPr>
            <a:r>
              <a:rPr lang="es-ES" dirty="0" smtClean="0"/>
              <a:t>Descripción literaria de la finca:</a:t>
            </a:r>
          </a:p>
          <a:p>
            <a:pPr marL="742950" lvl="1" indent="-285750" algn="just">
              <a:buFont typeface="Arial" panose="020B0604020202020204" pitchFamily="34" charset="0"/>
              <a:buChar char="•"/>
            </a:pPr>
            <a:r>
              <a:rPr lang="es-ES" dirty="0" smtClean="0"/>
              <a:t>Rústica: término municipal, pago o partido o cualquier otro nombre con que sea conocido el lugar en que se hallare, sus linderos por los cuatro puntos cardinales y cualquier otra circunstancia que impida confundirla con otra la finca que se inscriba.</a:t>
            </a:r>
          </a:p>
          <a:p>
            <a:pPr marL="742950" lvl="1" indent="-285750" algn="just">
              <a:buFont typeface="Arial" panose="020B0604020202020204" pitchFamily="34" charset="0"/>
              <a:buChar char="•"/>
            </a:pPr>
            <a:r>
              <a:rPr lang="es-ES" dirty="0" smtClean="0"/>
              <a:t>Urbana: término municipal y pueblo, nombre de la calle o sitio, número, si lo tuvieren (y el que hubieran tenido antes), nombre del edificio si fuere conocido por uno propio, linderos y cualquier otra circunstancia que permita diferenciarlo del resto</a:t>
            </a:r>
          </a:p>
          <a:p>
            <a:pPr marL="742950" lvl="1" indent="-285750" algn="just">
              <a:buFont typeface="Arial" panose="020B0604020202020204" pitchFamily="34" charset="0"/>
              <a:buChar char="•"/>
            </a:pPr>
            <a:r>
              <a:rPr lang="es-ES" dirty="0" smtClean="0"/>
              <a:t>Elemento propiedad horizontal: numero correlativo, linderos, planta en que se hallare y cuota</a:t>
            </a:r>
          </a:p>
          <a:p>
            <a:pPr marL="285750" indent="-285750" algn="just">
              <a:buFont typeface="Arial" panose="020B0604020202020204" pitchFamily="34" charset="0"/>
              <a:buChar char="•"/>
            </a:pPr>
            <a:endParaRPr lang="es-ES" dirty="0" smtClean="0"/>
          </a:p>
          <a:p>
            <a:pPr marL="285750" indent="-285750" algn="just">
              <a:buFont typeface="Arial" panose="020B0604020202020204" pitchFamily="34" charset="0"/>
              <a:buChar char="•"/>
            </a:pPr>
            <a:r>
              <a:rPr lang="es-ES" dirty="0" smtClean="0"/>
              <a:t>Referencia catastral, si se estima</a:t>
            </a:r>
          </a:p>
          <a:p>
            <a:pPr marL="285750" indent="-285750" algn="just">
              <a:buFont typeface="Arial" panose="020B0604020202020204" pitchFamily="34" charset="0"/>
              <a:buChar char="•"/>
            </a:pPr>
            <a:endParaRPr lang="es-ES" dirty="0" smtClean="0"/>
          </a:p>
          <a:p>
            <a:pPr marL="285750" indent="-285750" algn="just">
              <a:buFont typeface="Arial" panose="020B0604020202020204" pitchFamily="34" charset="0"/>
              <a:buChar char="•"/>
            </a:pPr>
            <a:r>
              <a:rPr lang="es-ES" dirty="0" smtClean="0"/>
              <a:t>Situación de coordinación con el catastro en los términos de la ley 13/2015, de 24 de junio</a:t>
            </a:r>
          </a:p>
          <a:p>
            <a:pPr marL="285750" indent="-285750" algn="just">
              <a:buFont typeface="Arial" panose="020B0604020202020204" pitchFamily="34" charset="0"/>
              <a:buChar char="•"/>
            </a:pPr>
            <a:endParaRPr lang="es-ES" dirty="0" smtClean="0"/>
          </a:p>
          <a:p>
            <a:pPr marL="285750" indent="-285750" algn="just">
              <a:buFont typeface="Arial" panose="020B0604020202020204" pitchFamily="34" charset="0"/>
              <a:buChar char="•"/>
            </a:pPr>
            <a:r>
              <a:rPr lang="es-ES" dirty="0" smtClean="0"/>
              <a:t>Otros elementos que contribuyan a determinar la finca o el derecho a que nos referimos (y que no son cargas): por ejemplo servidumbres a favor como predio dominante.</a:t>
            </a:r>
            <a:endParaRPr lang="es-ES" dirty="0"/>
          </a:p>
        </p:txBody>
      </p:sp>
    </p:spTree>
    <p:extLst>
      <p:ext uri="{BB962C8B-B14F-4D97-AF65-F5344CB8AC3E}">
        <p14:creationId xmlns:p14="http://schemas.microsoft.com/office/powerpoint/2010/main" val="2860125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8343" y="130628"/>
            <a:ext cx="7609114" cy="381000"/>
          </a:xfrm>
          <a:prstGeom prst="rect">
            <a:avLst/>
          </a:prstGeom>
          <a:noFill/>
        </p:spPr>
        <p:txBody>
          <a:bodyPr wrap="square" rtlCol="0">
            <a:spAutoFit/>
          </a:bodyPr>
          <a:lstStyle/>
          <a:p>
            <a:r>
              <a:rPr lang="es-ES" b="1" dirty="0" smtClean="0"/>
              <a:t>TITULARIDAD</a:t>
            </a:r>
            <a:endParaRPr lang="es-ES" b="1" dirty="0"/>
          </a:p>
        </p:txBody>
      </p:sp>
      <p:sp>
        <p:nvSpPr>
          <p:cNvPr id="3" name="CuadroTexto 2"/>
          <p:cNvSpPr txBox="1"/>
          <p:nvPr/>
        </p:nvSpPr>
        <p:spPr>
          <a:xfrm>
            <a:off x="337457" y="576942"/>
            <a:ext cx="11506200" cy="5909310"/>
          </a:xfrm>
          <a:prstGeom prst="rect">
            <a:avLst/>
          </a:prstGeom>
          <a:noFill/>
        </p:spPr>
        <p:txBody>
          <a:bodyPr wrap="square" rtlCol="0">
            <a:spAutoFit/>
          </a:bodyPr>
          <a:lstStyle/>
          <a:p>
            <a:pPr marL="285750" indent="-285750" algn="just">
              <a:buFont typeface="Arial" panose="020B0604020202020204" pitchFamily="34" charset="0"/>
              <a:buChar char="•"/>
            </a:pPr>
            <a:r>
              <a:rPr lang="es-ES" dirty="0" smtClean="0"/>
              <a:t>Identificación del titular</a:t>
            </a:r>
          </a:p>
          <a:p>
            <a:pPr marL="742950" lvl="1" indent="-285750" algn="just">
              <a:buFont typeface="Arial" panose="020B0604020202020204" pitchFamily="34" charset="0"/>
              <a:buChar char="•"/>
            </a:pPr>
            <a:r>
              <a:rPr lang="es-ES" dirty="0" smtClean="0"/>
              <a:t>Persona física</a:t>
            </a:r>
          </a:p>
          <a:p>
            <a:pPr marL="742950" lvl="1" indent="-285750" algn="just">
              <a:buFont typeface="Arial" panose="020B0604020202020204" pitchFamily="34" charset="0"/>
              <a:buChar char="•"/>
            </a:pPr>
            <a:r>
              <a:rPr lang="es-ES" dirty="0" smtClean="0"/>
              <a:t>Persona jurídica</a:t>
            </a:r>
          </a:p>
          <a:p>
            <a:pPr marL="742950" lvl="1" indent="-285750" algn="just">
              <a:buFont typeface="Arial" panose="020B0604020202020204" pitchFamily="34" charset="0"/>
              <a:buChar char="•"/>
            </a:pPr>
            <a:endParaRPr lang="es-ES" dirty="0" smtClean="0"/>
          </a:p>
          <a:p>
            <a:pPr marL="285750" indent="-285750" algn="just">
              <a:buFont typeface="Arial" panose="020B0604020202020204" pitchFamily="34" charset="0"/>
              <a:buChar char="•"/>
            </a:pPr>
            <a:r>
              <a:rPr lang="es-ES" dirty="0" smtClean="0"/>
              <a:t>Igualmente se hace constar los datos que puedan afectar a ulteriores negocios: régimen económico matrimonial e identificación del cónyuge en su caso; y si la capacidad está limitada: concurso de acreedores, incapacitación…</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smtClean="0"/>
              <a:t>Se refleja la naturaleza del derecho:</a:t>
            </a:r>
          </a:p>
          <a:p>
            <a:pPr marL="742950" lvl="1" indent="-285750" algn="just">
              <a:buFont typeface="Arial" panose="020B0604020202020204" pitchFamily="34" charset="0"/>
              <a:buChar char="•"/>
            </a:pPr>
            <a:r>
              <a:rPr lang="es-ES" dirty="0" smtClean="0"/>
              <a:t>Plena: propiedad</a:t>
            </a:r>
          </a:p>
          <a:p>
            <a:pPr marL="742950" lvl="1" indent="-285750" algn="just">
              <a:buFont typeface="Arial" panose="020B0604020202020204" pitchFamily="34" charset="0"/>
              <a:buChar char="•"/>
            </a:pPr>
            <a:r>
              <a:rPr lang="es-ES" dirty="0" smtClean="0"/>
              <a:t>Limitada: nuda propiedad, usufructo, instituyente de pacto sucesorio con eficacia post mortem…</a:t>
            </a:r>
          </a:p>
          <a:p>
            <a:pPr marL="742950" lvl="1" indent="-285750" algn="just">
              <a:buFont typeface="Arial" panose="020B0604020202020204" pitchFamily="34" charset="0"/>
              <a:buChar char="•"/>
            </a:pPr>
            <a:endParaRPr lang="es-ES" dirty="0"/>
          </a:p>
          <a:p>
            <a:pPr marL="742950" lvl="1" indent="-285750" algn="just">
              <a:buFont typeface="Arial" panose="020B0604020202020204" pitchFamily="34" charset="0"/>
              <a:buChar char="•"/>
            </a:pPr>
            <a:r>
              <a:rPr lang="es-ES" dirty="0" smtClean="0"/>
              <a:t>Y sea actual, o potencial: beneficiario de sustitución fideicomisaria, beneficiario del pacto sucesorio con eficacia post mortem, adquirente bajo condición suspensiva….</a:t>
            </a:r>
          </a:p>
          <a:p>
            <a:pPr marL="742950" lvl="1"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smtClean="0"/>
              <a:t>Cuota de titularidad del sujeto</a:t>
            </a:r>
          </a:p>
          <a:p>
            <a:pPr marL="742950" lvl="1" indent="-285750" algn="just">
              <a:buFont typeface="Arial" panose="020B0604020202020204" pitchFamily="34" charset="0"/>
              <a:buChar char="•"/>
            </a:pPr>
            <a:r>
              <a:rPr lang="es-ES" dirty="0" smtClean="0"/>
              <a:t>En caso de que haya adquirido distintas cuotas en virtud de títulos diferenciados se reflejan de manera separada para recoger los distintos títulos</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smtClean="0"/>
              <a:t>Título inscrito</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smtClean="0"/>
              <a:t>Fecha de la inscripción</a:t>
            </a:r>
            <a:endParaRPr lang="es-ES" dirty="0"/>
          </a:p>
        </p:txBody>
      </p:sp>
    </p:spTree>
    <p:extLst>
      <p:ext uri="{BB962C8B-B14F-4D97-AF65-F5344CB8AC3E}">
        <p14:creationId xmlns:p14="http://schemas.microsoft.com/office/powerpoint/2010/main" val="692193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48343" y="195943"/>
            <a:ext cx="6335486" cy="369332"/>
          </a:xfrm>
          <a:prstGeom prst="rect">
            <a:avLst/>
          </a:prstGeom>
          <a:noFill/>
        </p:spPr>
        <p:txBody>
          <a:bodyPr wrap="square" rtlCol="0">
            <a:spAutoFit/>
          </a:bodyPr>
          <a:lstStyle/>
          <a:p>
            <a:r>
              <a:rPr lang="es-ES" b="1" dirty="0" smtClean="0"/>
              <a:t>CARGAS</a:t>
            </a:r>
            <a:endParaRPr lang="es-ES" b="1" dirty="0"/>
          </a:p>
        </p:txBody>
      </p:sp>
      <p:sp>
        <p:nvSpPr>
          <p:cNvPr id="3" name="CuadroTexto 2"/>
          <p:cNvSpPr txBox="1"/>
          <p:nvPr/>
        </p:nvSpPr>
        <p:spPr>
          <a:xfrm>
            <a:off x="348343" y="566057"/>
            <a:ext cx="11517086" cy="6986528"/>
          </a:xfrm>
          <a:prstGeom prst="rect">
            <a:avLst/>
          </a:prstGeom>
          <a:noFill/>
        </p:spPr>
        <p:txBody>
          <a:bodyPr wrap="square" rtlCol="0">
            <a:spAutoFit/>
          </a:bodyPr>
          <a:lstStyle/>
          <a:p>
            <a:r>
              <a:rPr lang="es-ES" sz="1600" dirty="0" smtClean="0"/>
              <a:t>Identificación de las distintas cargas y circunstancias que afectan o limitan al derecho inscrito</a:t>
            </a:r>
          </a:p>
          <a:p>
            <a:endParaRPr lang="es-ES" sz="1600" dirty="0"/>
          </a:p>
          <a:p>
            <a:r>
              <a:rPr lang="es-ES" sz="1600" dirty="0" smtClean="0"/>
              <a:t>Pueden ser:</a:t>
            </a:r>
          </a:p>
          <a:p>
            <a:pPr marL="742950" lvl="1" indent="-285750">
              <a:buFont typeface="Arial" panose="020B0604020202020204" pitchFamily="34" charset="0"/>
              <a:buChar char="•"/>
            </a:pPr>
            <a:r>
              <a:rPr lang="es-ES" sz="1600" dirty="0" smtClean="0"/>
              <a:t>Propias de la finca</a:t>
            </a:r>
          </a:p>
          <a:p>
            <a:pPr marL="742950" lvl="1" indent="-285750">
              <a:buFont typeface="Arial" panose="020B0604020202020204" pitchFamily="34" charset="0"/>
              <a:buChar char="•"/>
            </a:pPr>
            <a:r>
              <a:rPr lang="es-ES" sz="1600" dirty="0" smtClean="0"/>
              <a:t>Por pertenencia (las que afectan a la matriz de la propiedad horizontal por ejemplo)</a:t>
            </a:r>
          </a:p>
          <a:p>
            <a:pPr marL="742950" lvl="1" indent="-285750">
              <a:buFont typeface="Arial" panose="020B0604020202020204" pitchFamily="34" charset="0"/>
              <a:buChar char="•"/>
            </a:pPr>
            <a:r>
              <a:rPr lang="es-ES" sz="1600" dirty="0" smtClean="0"/>
              <a:t>Por procedencia (que se constituyeron sobre aquella de la cual proviene la actual, por ejemplo por segregación)</a:t>
            </a:r>
          </a:p>
          <a:p>
            <a:pPr marL="742950" lvl="1" indent="-285750">
              <a:buFont typeface="Arial" panose="020B0604020202020204" pitchFamily="34" charset="0"/>
              <a:buChar char="•"/>
            </a:pPr>
            <a:endParaRPr lang="es-ES" sz="1600" dirty="0"/>
          </a:p>
          <a:p>
            <a:r>
              <a:rPr lang="es-ES" sz="1600" dirty="0" smtClean="0"/>
              <a:t>La prelación entre ellas se determina por el </a:t>
            </a:r>
            <a:r>
              <a:rPr lang="es-ES" sz="1600" u="sng" dirty="0" smtClean="0"/>
              <a:t>principio de prioridad </a:t>
            </a:r>
            <a:r>
              <a:rPr lang="es-ES" sz="1600" dirty="0" smtClean="0"/>
              <a:t>anteriormente analizado.</a:t>
            </a:r>
          </a:p>
          <a:p>
            <a:pPr marL="742950" lvl="1" indent="-285750">
              <a:buFont typeface="Arial" panose="020B0604020202020204" pitchFamily="34" charset="0"/>
              <a:buChar char="•"/>
            </a:pPr>
            <a:r>
              <a:rPr lang="es-ES" sz="1600" dirty="0" smtClean="0"/>
              <a:t>Prevalencia del asiento de presentación, que determina el orden de inscripción: número de inscripción o letra de la anotación y su fecha</a:t>
            </a:r>
            <a:endParaRPr lang="es-ES" sz="1600" dirty="0"/>
          </a:p>
          <a:p>
            <a:endParaRPr lang="es-ES" sz="1600" dirty="0"/>
          </a:p>
          <a:p>
            <a:r>
              <a:rPr lang="es-ES" sz="1600" dirty="0" smtClean="0"/>
              <a:t>Las cargas pueden reflejarse:</a:t>
            </a:r>
          </a:p>
          <a:p>
            <a:pPr marL="742950" lvl="1" indent="-285750">
              <a:buFont typeface="Arial" panose="020B0604020202020204" pitchFamily="34" charset="0"/>
              <a:buChar char="•"/>
            </a:pPr>
            <a:r>
              <a:rPr lang="es-ES" sz="1600" dirty="0" smtClean="0"/>
              <a:t>Inscripción: no caducan en tanto no se cancelen por título ad hoc</a:t>
            </a:r>
          </a:p>
          <a:p>
            <a:pPr marL="1200150" lvl="2" indent="-285750">
              <a:buFont typeface="Courier New" panose="02070309020205020404" pitchFamily="49" charset="0"/>
              <a:buChar char="o"/>
            </a:pPr>
            <a:r>
              <a:rPr lang="es-ES" sz="1600" dirty="0" smtClean="0"/>
              <a:t>La hipoteca puede ser ampliada, pero la ampliación tiene el rango que corresponda según la fecha de presentación del documento de ampliación. L</a:t>
            </a:r>
          </a:p>
          <a:p>
            <a:pPr marL="742950" lvl="1" indent="-285750">
              <a:buFont typeface="Arial" panose="020B0604020202020204" pitchFamily="34" charset="0"/>
              <a:buChar char="•"/>
            </a:pPr>
            <a:r>
              <a:rPr lang="es-ES" sz="1600" dirty="0" smtClean="0"/>
              <a:t>Anotación: caducan al de cuatro años de su fecha. Siendo admisible la prórroga por otros cuatro años más.</a:t>
            </a:r>
          </a:p>
          <a:p>
            <a:pPr marL="285750" indent="-285750">
              <a:buFont typeface="Arial" panose="020B0604020202020204" pitchFamily="34" charset="0"/>
              <a:buChar char="•"/>
            </a:pPr>
            <a:r>
              <a:rPr lang="es-ES" sz="1600" dirty="0" smtClean="0"/>
              <a:t>Estas alteraciones podrán aparecer:</a:t>
            </a:r>
          </a:p>
          <a:p>
            <a:pPr marL="1657350" lvl="3" indent="-285750">
              <a:buFont typeface="Arial" panose="020B0604020202020204" pitchFamily="34" charset="0"/>
              <a:buChar char="•"/>
            </a:pPr>
            <a:r>
              <a:rPr lang="es-ES" sz="1600" dirty="0" smtClean="0"/>
              <a:t>En el propio cuerpo de la carga</a:t>
            </a:r>
          </a:p>
          <a:p>
            <a:pPr marL="1657350" lvl="3" indent="-285750">
              <a:buFont typeface="Arial" panose="020B0604020202020204" pitchFamily="34" charset="0"/>
              <a:buChar char="•"/>
            </a:pPr>
            <a:r>
              <a:rPr lang="es-ES" sz="1600" dirty="0" smtClean="0"/>
              <a:t>A continuación de la carga prorrogada</a:t>
            </a:r>
          </a:p>
          <a:p>
            <a:pPr marL="1657350" lvl="3" indent="-285750">
              <a:buFont typeface="Arial" panose="020B0604020202020204" pitchFamily="34" charset="0"/>
              <a:buChar char="•"/>
            </a:pPr>
            <a:r>
              <a:rPr lang="es-ES" sz="1600" dirty="0" smtClean="0"/>
              <a:t>En el lugar que le corresponda según la inscripción o letra</a:t>
            </a:r>
          </a:p>
          <a:p>
            <a:pPr lvl="1"/>
            <a:endParaRPr lang="es-ES" sz="1600" dirty="0" smtClean="0"/>
          </a:p>
          <a:p>
            <a:pPr lvl="1"/>
            <a:r>
              <a:rPr lang="es-ES" sz="1600" dirty="0" smtClean="0"/>
              <a:t>A </a:t>
            </a:r>
            <a:r>
              <a:rPr lang="es-ES" sz="1600" dirty="0" smtClean="0"/>
              <a:t>continuación de las cargas de ejecución puede aparecer constancia de la nota marginal de haberse expedido certificación a efectos de ejecución</a:t>
            </a:r>
          </a:p>
          <a:p>
            <a:endParaRPr lang="es-ES" sz="1600" dirty="0"/>
          </a:p>
          <a:p>
            <a:endParaRPr lang="es-ES" sz="1600" dirty="0" smtClean="0"/>
          </a:p>
          <a:p>
            <a:endParaRPr lang="es-ES" sz="1600" dirty="0"/>
          </a:p>
          <a:p>
            <a:endParaRPr lang="es-ES" sz="1600" dirty="0" smtClean="0"/>
          </a:p>
          <a:p>
            <a:endParaRPr lang="es-ES" sz="1600" dirty="0"/>
          </a:p>
        </p:txBody>
      </p:sp>
      <p:sp>
        <p:nvSpPr>
          <p:cNvPr id="4" name="Estrella de 5 puntas 3"/>
          <p:cNvSpPr/>
          <p:nvPr/>
        </p:nvSpPr>
        <p:spPr>
          <a:xfrm>
            <a:off x="435427" y="5649679"/>
            <a:ext cx="402771"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705706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26571" y="174171"/>
            <a:ext cx="3929743" cy="369332"/>
          </a:xfrm>
          <a:prstGeom prst="rect">
            <a:avLst/>
          </a:prstGeom>
          <a:noFill/>
        </p:spPr>
        <p:txBody>
          <a:bodyPr wrap="square" rtlCol="0">
            <a:spAutoFit/>
          </a:bodyPr>
          <a:lstStyle/>
          <a:p>
            <a:r>
              <a:rPr lang="es-ES" b="1" dirty="0" smtClean="0"/>
              <a:t>DOCUMENTOS PENDIENTES</a:t>
            </a:r>
            <a:endParaRPr lang="es-ES" b="1" dirty="0"/>
          </a:p>
        </p:txBody>
      </p:sp>
      <p:sp>
        <p:nvSpPr>
          <p:cNvPr id="3" name="CuadroTexto 2"/>
          <p:cNvSpPr txBox="1"/>
          <p:nvPr/>
        </p:nvSpPr>
        <p:spPr>
          <a:xfrm>
            <a:off x="348343" y="751114"/>
            <a:ext cx="11495314" cy="1477328"/>
          </a:xfrm>
          <a:prstGeom prst="rect">
            <a:avLst/>
          </a:prstGeom>
          <a:noFill/>
        </p:spPr>
        <p:txBody>
          <a:bodyPr wrap="square" rtlCol="0">
            <a:spAutoFit/>
          </a:bodyPr>
          <a:lstStyle/>
          <a:p>
            <a:r>
              <a:rPr lang="es-ES" dirty="0" smtClean="0"/>
              <a:t>Avisan de la existencia de documentos presentados según el Diario y con asiento de presentación vigente, que aún no están inscritos:</a:t>
            </a:r>
          </a:p>
          <a:p>
            <a:pPr marL="742950" lvl="1" indent="-285750">
              <a:buFont typeface="Arial" panose="020B0604020202020204" pitchFamily="34" charset="0"/>
              <a:buChar char="•"/>
            </a:pPr>
            <a:r>
              <a:rPr lang="es-ES" dirty="0" smtClean="0"/>
              <a:t>Suspendida la calificación</a:t>
            </a:r>
          </a:p>
          <a:p>
            <a:pPr marL="742950" lvl="1" indent="-285750">
              <a:buFont typeface="Arial" panose="020B0604020202020204" pitchFamily="34" charset="0"/>
              <a:buChar char="•"/>
            </a:pPr>
            <a:r>
              <a:rPr lang="es-ES" dirty="0" smtClean="0"/>
              <a:t>En trámite de despacho</a:t>
            </a:r>
          </a:p>
          <a:p>
            <a:pPr marL="742950" lvl="1" indent="-285750">
              <a:buFont typeface="Arial" panose="020B0604020202020204" pitchFamily="34" charset="0"/>
              <a:buChar char="•"/>
            </a:pPr>
            <a:r>
              <a:rPr lang="es-ES" dirty="0" smtClean="0"/>
              <a:t>Calificados negativamente</a:t>
            </a:r>
            <a:endParaRPr lang="es-ES" dirty="0"/>
          </a:p>
        </p:txBody>
      </p:sp>
    </p:spTree>
    <p:extLst>
      <p:ext uri="{BB962C8B-B14F-4D97-AF65-F5344CB8AC3E}">
        <p14:creationId xmlns:p14="http://schemas.microsoft.com/office/powerpoint/2010/main" val="4039014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fontScale="90000"/>
          </a:bodyPr>
          <a:lstStyle/>
          <a:p>
            <a:pPr rtl="0"/>
            <a:r>
              <a:rPr lang="es-ES" dirty="0"/>
              <a:t>2. LA PROPIEDAD HORIZONTAL ANTE EL REGISTRO DE LA PROPIEDAD: SU REFLEJO REGISTRAL</a:t>
            </a:r>
            <a:br>
              <a:rPr lang="es-ES" dirty="0"/>
            </a:br>
            <a:endParaRPr lang="es-ES" dirty="0"/>
          </a:p>
        </p:txBody>
      </p:sp>
      <p:sp>
        <p:nvSpPr>
          <p:cNvPr id="3" name="Marcador de contenido 2"/>
          <p:cNvSpPr>
            <a:spLocks noGrp="1"/>
          </p:cNvSpPr>
          <p:nvPr>
            <p:ph sz="half" idx="1"/>
          </p:nvPr>
        </p:nvSpPr>
        <p:spPr>
          <a:xfrm>
            <a:off x="677334" y="2160589"/>
            <a:ext cx="11077891" cy="3880772"/>
          </a:xfrm>
        </p:spPr>
        <p:txBody>
          <a:bodyPr rtlCol="0">
            <a:normAutofit fontScale="92500"/>
          </a:bodyPr>
          <a:lstStyle/>
          <a:p>
            <a:pPr rtl="0"/>
            <a:r>
              <a:rPr lang="es-ES" dirty="0"/>
              <a:t>COMUNIDAD DE PROPIETARIOS IRREGULAR:  </a:t>
            </a:r>
          </a:p>
          <a:p>
            <a:pPr>
              <a:buFont typeface="Arial" panose="020B0604020202020204" pitchFamily="34" charset="0"/>
              <a:buChar char="•"/>
            </a:pPr>
            <a:r>
              <a:rPr lang="es-ES" dirty="0"/>
              <a:t>Manifestación de </a:t>
            </a:r>
            <a:r>
              <a:rPr lang="es-ES" u="sng" dirty="0"/>
              <a:t>varios elementos </a:t>
            </a:r>
            <a:r>
              <a:rPr lang="es-ES" dirty="0"/>
              <a:t>constructivos independientes en la construcción que existe en la finca</a:t>
            </a:r>
          </a:p>
          <a:p>
            <a:pPr>
              <a:buFont typeface="Arial" panose="020B0604020202020204" pitchFamily="34" charset="0"/>
              <a:buChar char="•"/>
            </a:pPr>
            <a:r>
              <a:rPr lang="es-ES" u="sng" dirty="0"/>
              <a:t>Sin atribución de cuotas </a:t>
            </a:r>
            <a:r>
              <a:rPr lang="es-ES" dirty="0"/>
              <a:t>ni determinación de normas de comunidad</a:t>
            </a:r>
          </a:p>
          <a:p>
            <a:pPr>
              <a:buFont typeface="Arial" panose="020B0604020202020204" pitchFamily="34" charset="0"/>
              <a:buChar char="•"/>
            </a:pPr>
            <a:r>
              <a:rPr lang="es-ES" u="sng" dirty="0"/>
              <a:t>Sin segregación </a:t>
            </a:r>
            <a:r>
              <a:rPr lang="es-ES" dirty="0"/>
              <a:t>de los elementos susceptibles de aprovechamiento independiente</a:t>
            </a:r>
          </a:p>
          <a:p>
            <a:pPr marL="0" indent="0" rtl="0">
              <a:buNone/>
            </a:pPr>
            <a:endParaRPr lang="es-ES" dirty="0"/>
          </a:p>
          <a:p>
            <a:pPr rtl="0"/>
            <a:r>
              <a:rPr lang="es-ES" dirty="0"/>
              <a:t>PROPIEDAD HORIZONTAL DE HECHO</a:t>
            </a:r>
          </a:p>
          <a:p>
            <a:pPr>
              <a:buFont typeface="Arial" panose="020B0604020202020204" pitchFamily="34" charset="0"/>
              <a:buChar char="•"/>
            </a:pPr>
            <a:r>
              <a:rPr lang="es-ES" dirty="0"/>
              <a:t>Manifestación de </a:t>
            </a:r>
            <a:r>
              <a:rPr lang="es-ES" u="sng" dirty="0"/>
              <a:t>varios elementos </a:t>
            </a:r>
            <a:r>
              <a:rPr lang="es-ES" dirty="0"/>
              <a:t>constructivos independientes en la construcción que existe en la finca</a:t>
            </a:r>
          </a:p>
          <a:p>
            <a:pPr>
              <a:buFont typeface="Arial" panose="020B0604020202020204" pitchFamily="34" charset="0"/>
              <a:buChar char="•"/>
            </a:pPr>
            <a:r>
              <a:rPr lang="es-ES" u="sng" dirty="0"/>
              <a:t>Con atribución de cuotas</a:t>
            </a:r>
          </a:p>
          <a:p>
            <a:pPr>
              <a:buFont typeface="Arial" panose="020B0604020202020204" pitchFamily="34" charset="0"/>
              <a:buChar char="•"/>
            </a:pPr>
            <a:r>
              <a:rPr lang="es-ES" u="sng" dirty="0"/>
              <a:t>Sin otorgamiento de título de división horizonta</a:t>
            </a:r>
            <a:r>
              <a:rPr lang="es-ES" dirty="0"/>
              <a:t>l con descripción de cada elemento independiente que permita considerarlas como nuevas fincas</a:t>
            </a:r>
          </a:p>
        </p:txBody>
      </p:sp>
    </p:spTree>
    <p:extLst>
      <p:ext uri="{BB962C8B-B14F-4D97-AF65-F5344CB8AC3E}">
        <p14:creationId xmlns:p14="http://schemas.microsoft.com/office/powerpoint/2010/main" val="2557302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E6F8B06-051A-45FF-8D57-7AA0EF18D616}"/>
              </a:ext>
            </a:extLst>
          </p:cNvPr>
          <p:cNvSpPr>
            <a:spLocks noGrp="1"/>
          </p:cNvSpPr>
          <p:nvPr>
            <p:ph type="title"/>
          </p:nvPr>
        </p:nvSpPr>
        <p:spPr/>
        <p:txBody>
          <a:bodyPr>
            <a:normAutofit fontScale="90000"/>
          </a:bodyPr>
          <a:lstStyle/>
          <a:p>
            <a:pPr marL="342900" indent="-342900">
              <a:buFont typeface="Arial" panose="020B0604020202020204" pitchFamily="34" charset="0"/>
              <a:buChar char="•"/>
            </a:pPr>
            <a:r>
              <a:rPr lang="es-ES" sz="2200" dirty="0">
                <a:solidFill>
                  <a:schemeClr val="tx1"/>
                </a:solidFill>
              </a:rPr>
              <a:t/>
            </a:r>
            <a:br>
              <a:rPr lang="es-ES" sz="2200" dirty="0">
                <a:solidFill>
                  <a:schemeClr val="tx1"/>
                </a:solidFill>
              </a:rPr>
            </a:br>
            <a:r>
              <a:rPr lang="es-ES" sz="2200" dirty="0"/>
              <a:t>PROPIEDAD HORIZONTAL DE DERECHO</a:t>
            </a:r>
            <a:r>
              <a:rPr lang="es-ES" sz="2200" dirty="0">
                <a:solidFill>
                  <a:schemeClr val="tx1"/>
                </a:solidFill>
              </a:rPr>
              <a:t/>
            </a:r>
            <a:br>
              <a:rPr lang="es-ES" sz="2200" dirty="0">
                <a:solidFill>
                  <a:schemeClr val="tx1"/>
                </a:solidFill>
              </a:rPr>
            </a:br>
            <a:r>
              <a:rPr lang="es-ES" sz="2200" dirty="0">
                <a:solidFill>
                  <a:schemeClr val="tx1"/>
                </a:solidFill>
              </a:rPr>
              <a:t>- Manifestación de </a:t>
            </a:r>
            <a:r>
              <a:rPr lang="es-ES" sz="2200" u="sng" dirty="0">
                <a:solidFill>
                  <a:schemeClr val="tx1"/>
                </a:solidFill>
              </a:rPr>
              <a:t>varios elementos </a:t>
            </a:r>
            <a:r>
              <a:rPr lang="es-ES" sz="2200" dirty="0">
                <a:solidFill>
                  <a:schemeClr val="tx1"/>
                </a:solidFill>
              </a:rPr>
              <a:t>constructivos independientes en la construcción que existe en la finca, junto con una serie de elementos comunes, ya sean los legalmente determinados como tales o los señalados en el título.</a:t>
            </a:r>
            <a:br>
              <a:rPr lang="es-ES" sz="2200" dirty="0">
                <a:solidFill>
                  <a:schemeClr val="tx1"/>
                </a:solidFill>
              </a:rPr>
            </a:br>
            <a:r>
              <a:rPr lang="es-ES" sz="2200" dirty="0">
                <a:solidFill>
                  <a:schemeClr val="tx1"/>
                </a:solidFill>
              </a:rPr>
              <a:t>- </a:t>
            </a:r>
            <a:r>
              <a:rPr lang="es-ES" sz="2200" u="sng" dirty="0">
                <a:solidFill>
                  <a:schemeClr val="tx1"/>
                </a:solidFill>
              </a:rPr>
              <a:t>Con atribución de cuotas</a:t>
            </a:r>
            <a:br>
              <a:rPr lang="es-ES" sz="2200" u="sng" dirty="0">
                <a:solidFill>
                  <a:schemeClr val="tx1"/>
                </a:solidFill>
              </a:rPr>
            </a:br>
            <a:r>
              <a:rPr lang="es-ES" sz="2200" u="sng" dirty="0">
                <a:solidFill>
                  <a:schemeClr val="tx1"/>
                </a:solidFill>
              </a:rPr>
              <a:t>- Con otorgamiento de título de división horizontal o constitución de comunidad </a:t>
            </a:r>
            <a:r>
              <a:rPr lang="es-ES" sz="2200" dirty="0">
                <a:solidFill>
                  <a:schemeClr val="tx1"/>
                </a:solidFill>
              </a:rPr>
              <a:t>en que se describe cada elemento independiente, así como las normas por las que ha de regirse la comunidad</a:t>
            </a:r>
            <a:r>
              <a:rPr lang="es-ES" dirty="0">
                <a:solidFill>
                  <a:schemeClr val="tx1"/>
                </a:solidFill>
              </a:rPr>
              <a:t/>
            </a:r>
            <a:br>
              <a:rPr lang="es-ES" dirty="0">
                <a:solidFill>
                  <a:schemeClr val="tx1"/>
                </a:solidFill>
              </a:rPr>
            </a:br>
            <a:endParaRPr lang="es-ES" dirty="0">
              <a:solidFill>
                <a:schemeClr val="tx1"/>
              </a:solidFill>
            </a:endParaRPr>
          </a:p>
        </p:txBody>
      </p:sp>
      <p:sp>
        <p:nvSpPr>
          <p:cNvPr id="3" name="Marcador de texto 2">
            <a:extLst>
              <a:ext uri="{FF2B5EF4-FFF2-40B4-BE49-F238E27FC236}">
                <a16:creationId xmlns:a16="http://schemas.microsoft.com/office/drawing/2014/main" xmlns="" id="{3321DD92-0E6B-4505-B962-6CDEDBD92DAA}"/>
              </a:ext>
            </a:extLst>
          </p:cNvPr>
          <p:cNvSpPr>
            <a:spLocks noGrp="1"/>
          </p:cNvSpPr>
          <p:nvPr>
            <p:ph type="body" idx="1"/>
          </p:nvPr>
        </p:nvSpPr>
        <p:spPr/>
        <p:txBody>
          <a:bodyPr/>
          <a:lstStyle/>
          <a:p>
            <a:r>
              <a:rPr lang="es-ES" dirty="0"/>
              <a:t>Idénticos requisito son exigidos para la constitución válida y eficaz de SUBCOMUNIDADES de propietarios de cada portal existente en una sola división horizontal, de propietarios de trasteros, garajes, etc.</a:t>
            </a:r>
          </a:p>
        </p:txBody>
      </p:sp>
    </p:spTree>
    <p:extLst>
      <p:ext uri="{BB962C8B-B14F-4D97-AF65-F5344CB8AC3E}">
        <p14:creationId xmlns:p14="http://schemas.microsoft.com/office/powerpoint/2010/main" val="3809750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ÍNDICE</a:t>
            </a:r>
          </a:p>
        </p:txBody>
      </p:sp>
      <p:sp>
        <p:nvSpPr>
          <p:cNvPr id="3" name="Marcador de contenido 2"/>
          <p:cNvSpPr>
            <a:spLocks noGrp="1"/>
          </p:cNvSpPr>
          <p:nvPr>
            <p:ph idx="1"/>
          </p:nvPr>
        </p:nvSpPr>
        <p:spPr/>
        <p:txBody>
          <a:bodyPr rtlCol="0"/>
          <a:lstStyle/>
          <a:p>
            <a:pPr rtl="0">
              <a:buFont typeface="+mj-lt"/>
              <a:buAutoNum type="arabicPeriod"/>
            </a:pPr>
            <a:r>
              <a:rPr lang="es-ES" dirty="0"/>
              <a:t>Aproximación al Registro de la Propiedad. Exteriorización de su contenido a través de la publicidad formal</a:t>
            </a:r>
          </a:p>
          <a:p>
            <a:pPr rtl="0">
              <a:buFont typeface="+mj-lt"/>
              <a:buAutoNum type="arabicPeriod"/>
            </a:pPr>
            <a:r>
              <a:rPr lang="es-ES" dirty="0"/>
              <a:t>La propiedad horizontal ante el Registro de la Propiedad. Su reflejo registral</a:t>
            </a:r>
          </a:p>
          <a:p>
            <a:pPr rtl="0">
              <a:buFont typeface="+mj-lt"/>
              <a:buAutoNum type="arabicPeriod"/>
            </a:pPr>
            <a:r>
              <a:rPr lang="es-ES" dirty="0"/>
              <a:t>Consecuencias de la naturaleza de la propiedad horizontal en el Registro de la Propiedad. Su influencia en las obras de accesibilidad.</a:t>
            </a:r>
          </a:p>
          <a:p>
            <a:pPr rtl="0">
              <a:buFont typeface="+mj-lt"/>
              <a:buAutoNum type="arabicPeriod"/>
            </a:pPr>
            <a:r>
              <a:rPr lang="es-ES" dirty="0"/>
              <a:t>Protocolo de legalización del Libro de Actas</a:t>
            </a:r>
          </a:p>
          <a:p>
            <a:pPr rtl="0">
              <a:buFont typeface="+mj-lt"/>
              <a:buAutoNum type="arabicPeriod"/>
            </a:pPr>
            <a:r>
              <a:rPr lang="es-ES" dirty="0"/>
              <a:t>Modificación de estatutos. Mayorías y procedimiento para su inscripción.</a:t>
            </a:r>
          </a:p>
          <a:p>
            <a:pPr rtl="0">
              <a:buFont typeface="+mj-lt"/>
              <a:buAutoNum type="arabicPeriod"/>
            </a:pPr>
            <a:r>
              <a:rPr lang="es-ES" dirty="0"/>
              <a:t>Deudas frente a la comunidad de propietarios. Ejecución y carácter privilegiado. Adjudicación a favor de la propiedad horizontal.</a:t>
            </a:r>
          </a:p>
        </p:txBody>
      </p:sp>
    </p:spTree>
    <p:extLst>
      <p:ext uri="{BB962C8B-B14F-4D97-AF65-F5344CB8AC3E}">
        <p14:creationId xmlns:p14="http://schemas.microsoft.com/office/powerpoint/2010/main" val="142462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dirty="0"/>
              <a:t>Reflejo Registral: Sistema de pluralidad de folio</a:t>
            </a:r>
          </a:p>
        </p:txBody>
      </p:sp>
      <p:sp>
        <p:nvSpPr>
          <p:cNvPr id="4" name="Marcador de contenido 3"/>
          <p:cNvSpPr>
            <a:spLocks noGrp="1"/>
          </p:cNvSpPr>
          <p:nvPr>
            <p:ph sz="half" idx="2"/>
          </p:nvPr>
        </p:nvSpPr>
        <p:spPr>
          <a:xfrm>
            <a:off x="675745" y="2083325"/>
            <a:ext cx="4185623" cy="3958038"/>
          </a:xfrm>
        </p:spPr>
        <p:txBody>
          <a:bodyPr rtlCol="0">
            <a:normAutofit fontScale="92500" lnSpcReduction="20000"/>
          </a:bodyPr>
          <a:lstStyle/>
          <a:p>
            <a:pPr rtl="0">
              <a:buFont typeface="+mj-lt"/>
              <a:buAutoNum type="arabicPeriod"/>
            </a:pPr>
            <a:r>
              <a:rPr lang="es-ES" dirty="0"/>
              <a:t>FOLIO DE FINCA MATRIZ sobre el que se practica la inscripción de división horizontal, sus modificaciones, así como las modificaciones sobre los elementos comunes, sujeta a la LPH. Lo que sucede en ella repercute en los elementos, por lo que son precisos los consentimientos de sus titulares.</a:t>
            </a:r>
          </a:p>
          <a:p>
            <a:pPr rtl="0">
              <a:buFont typeface="+mj-lt"/>
              <a:buAutoNum type="arabicPeriod"/>
            </a:pPr>
            <a:r>
              <a:rPr lang="es-ES" dirty="0"/>
              <a:t>Apertura de los FOLIOS DE LOS ELEMENTOS INDEPENDIENTES, con la misma descripción del título de constitución de división horizontal. Queda </a:t>
            </a:r>
            <a:r>
              <a:rPr lang="es-ES" u="sng" dirty="0"/>
              <a:t>sujeto a las normas y cargas que constan inscritas en el folio de la finca matriz</a:t>
            </a:r>
            <a:r>
              <a:rPr lang="es-ES" dirty="0"/>
              <a:t>, POR PROCEDENCIA. Tendrá su propio historial.</a:t>
            </a:r>
          </a:p>
          <a:p>
            <a:pPr rtl="0">
              <a:buFont typeface="+mj-lt"/>
              <a:buAutoNum type="arabicPeriod"/>
            </a:pPr>
            <a:endParaRPr lang="es-ES" dirty="0"/>
          </a:p>
        </p:txBody>
      </p:sp>
      <p:sp>
        <p:nvSpPr>
          <p:cNvPr id="5" name="Marcador de texto 4"/>
          <p:cNvSpPr>
            <a:spLocks noGrp="1"/>
          </p:cNvSpPr>
          <p:nvPr>
            <p:ph type="body" sz="quarter" idx="3"/>
          </p:nvPr>
        </p:nvSpPr>
        <p:spPr/>
        <p:txBody>
          <a:bodyPr rtlCol="0"/>
          <a:lstStyle/>
          <a:p>
            <a:pPr algn="ctr" rtl="0"/>
            <a:r>
              <a:rPr lang="es-ES" dirty="0"/>
              <a:t>ÁRBOL DE FINCAS</a:t>
            </a:r>
          </a:p>
        </p:txBody>
      </p:sp>
      <p:graphicFrame>
        <p:nvGraphicFramePr>
          <p:cNvPr id="7" name="Marcador de contenido 4" descr="Una pirámide dividida en la que se muestran&#10;las relaciones interconectadas entre 4 grupos. El texto de los grupos A, B, C y D aparece en las formas triangulares">
            <a:extLst>
              <a:ext uri="{FF2B5EF4-FFF2-40B4-BE49-F238E27FC236}">
                <a16:creationId xmlns:a16="http://schemas.microsoft.com/office/drawing/2014/main" xmlns="" id="{105DA951-EC1F-4DD2-BD41-5069CF5293FC}"/>
              </a:ext>
            </a:extLst>
          </p:cNvPr>
          <p:cNvGraphicFramePr>
            <a:graphicFrameLocks noGrp="1"/>
          </p:cNvGraphicFramePr>
          <p:nvPr>
            <p:ph sz="quarter" idx="4"/>
            <p:extLst>
              <p:ext uri="{D42A27DB-BD31-4B8C-83A1-F6EECF244321}">
                <p14:modId xmlns:p14="http://schemas.microsoft.com/office/powerpoint/2010/main" val="2109191865"/>
              </p:ext>
            </p:extLst>
          </p:nvPr>
        </p:nvGraphicFramePr>
        <p:xfrm>
          <a:off x="5087938" y="2736850"/>
          <a:ext cx="4186237" cy="3305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4670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244444"/>
          </a:xfrm>
        </p:spPr>
        <p:txBody>
          <a:bodyPr rtlCol="0">
            <a:normAutofit fontScale="90000"/>
          </a:bodyPr>
          <a:lstStyle/>
          <a:p>
            <a:pPr rtl="0"/>
            <a:r>
              <a:rPr lang="es-ES" dirty="0"/>
              <a:t>Requisitos para la inscripción de la división horizontal y la comunidad de propietarios o subcomunidades</a:t>
            </a:r>
            <a:br>
              <a:rPr lang="es-ES" dirty="0"/>
            </a:br>
            <a:r>
              <a:rPr lang="es-ES" dirty="0"/>
              <a:t>1. </a:t>
            </a:r>
            <a:r>
              <a:rPr lang="es-ES" dirty="0">
                <a:solidFill>
                  <a:schemeClr val="tx1"/>
                </a:solidFill>
              </a:rPr>
              <a:t>Título constitutivo otorgado por todos los titulares registrales</a:t>
            </a:r>
            <a:br>
              <a:rPr lang="es-ES" dirty="0">
                <a:solidFill>
                  <a:schemeClr val="tx1"/>
                </a:solidFill>
              </a:rPr>
            </a:br>
            <a:r>
              <a:rPr lang="es-ES" dirty="0"/>
              <a:t>2. </a:t>
            </a:r>
            <a:r>
              <a:rPr lang="es-ES" dirty="0">
                <a:solidFill>
                  <a:schemeClr val="tx1"/>
                </a:solidFill>
              </a:rPr>
              <a:t>Determinación de elementos privativos, numerados correlativamente, y elementos comunes</a:t>
            </a:r>
            <a:br>
              <a:rPr lang="es-ES" dirty="0">
                <a:solidFill>
                  <a:schemeClr val="tx1"/>
                </a:solidFill>
              </a:rPr>
            </a:br>
            <a:r>
              <a:rPr lang="es-ES" dirty="0"/>
              <a:t>3. </a:t>
            </a:r>
            <a:r>
              <a:rPr lang="es-ES" dirty="0">
                <a:solidFill>
                  <a:schemeClr val="tx1"/>
                </a:solidFill>
              </a:rPr>
              <a:t>Determinación de cuota de cada elemento</a:t>
            </a:r>
            <a:br>
              <a:rPr lang="es-ES" dirty="0">
                <a:solidFill>
                  <a:schemeClr val="tx1"/>
                </a:solidFill>
              </a:rPr>
            </a:br>
            <a:r>
              <a:rPr lang="es-ES" dirty="0"/>
              <a:t>4. </a:t>
            </a:r>
            <a:r>
              <a:rPr lang="es-ES" dirty="0">
                <a:solidFill>
                  <a:schemeClr val="tx1"/>
                </a:solidFill>
              </a:rPr>
              <a:t>Normas de funcionamiento</a:t>
            </a:r>
            <a:br>
              <a:rPr lang="es-ES" dirty="0">
                <a:solidFill>
                  <a:schemeClr val="tx1"/>
                </a:solidFill>
              </a:rPr>
            </a:br>
            <a:r>
              <a:rPr lang="es-ES" dirty="0"/>
              <a:t/>
            </a:r>
            <a:br>
              <a:rPr lang="es-ES" dirty="0"/>
            </a:br>
            <a:r>
              <a:rPr lang="es-ES" dirty="0"/>
              <a:t/>
            </a:r>
            <a:br>
              <a:rPr lang="es-ES" dirty="0"/>
            </a:br>
            <a:r>
              <a:rPr lang="es-ES" dirty="0"/>
              <a:t/>
            </a:r>
            <a:br>
              <a:rPr lang="es-ES" dirty="0"/>
            </a:br>
            <a:endParaRPr lang="es-ES" dirty="0"/>
          </a:p>
        </p:txBody>
      </p:sp>
      <p:sp>
        <p:nvSpPr>
          <p:cNvPr id="3" name="Título 1">
            <a:extLst>
              <a:ext uri="{FF2B5EF4-FFF2-40B4-BE49-F238E27FC236}">
                <a16:creationId xmlns:a16="http://schemas.microsoft.com/office/drawing/2014/main" xmlns="" id="{E9752F99-4105-4854-A675-5BE79BFE0B9E}"/>
              </a:ext>
            </a:extLst>
          </p:cNvPr>
          <p:cNvSpPr txBox="1">
            <a:spLocks/>
          </p:cNvSpPr>
          <p:nvPr/>
        </p:nvSpPr>
        <p:spPr>
          <a:xfrm>
            <a:off x="829734" y="761999"/>
            <a:ext cx="8596668" cy="509204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ES" dirty="0"/>
          </a:p>
        </p:txBody>
      </p:sp>
    </p:spTree>
    <p:extLst>
      <p:ext uri="{BB962C8B-B14F-4D97-AF65-F5344CB8AC3E}">
        <p14:creationId xmlns:p14="http://schemas.microsoft.com/office/powerpoint/2010/main" val="1940049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fontScale="90000"/>
          </a:bodyPr>
          <a:lstStyle/>
          <a:p>
            <a:pPr rtl="0"/>
            <a:r>
              <a:rPr lang="es-ES" sz="3200" dirty="0"/>
              <a:t>3. CONSECUENCIAS DE LA NATURALEZA DE LA PROPIEDAD HORIZONTAL.</a:t>
            </a:r>
          </a:p>
        </p:txBody>
      </p:sp>
      <p:sp>
        <p:nvSpPr>
          <p:cNvPr id="3" name="Marcador de contenido 2"/>
          <p:cNvSpPr>
            <a:spLocks noGrp="1"/>
          </p:cNvSpPr>
          <p:nvPr>
            <p:ph idx="1"/>
          </p:nvPr>
        </p:nvSpPr>
        <p:spPr/>
        <p:txBody>
          <a:bodyPr rtlCol="0">
            <a:normAutofit lnSpcReduction="10000"/>
          </a:bodyPr>
          <a:lstStyle/>
          <a:p>
            <a:pPr rtl="0"/>
            <a:r>
              <a:rPr lang="es-ES" dirty="0"/>
              <a:t>ELEMENTOS COMUNES por naturaleza, por ser indispensables para la propia edificación o comunidad</a:t>
            </a:r>
          </a:p>
          <a:p>
            <a:pPr rtl="0"/>
            <a:r>
              <a:rPr lang="es-ES" dirty="0"/>
              <a:t>ELEMENTOS COMUNES POR DESTINO: </a:t>
            </a:r>
            <a:r>
              <a:rPr lang="es-ES" dirty="0" err="1"/>
              <a:t>siendos</a:t>
            </a:r>
            <a:r>
              <a:rPr lang="es-ES" dirty="0"/>
              <a:t> susceptibles de aprovechamiento independiente, de destinan a uso común, señalados como elemento común en el título y pueden desafectarse.</a:t>
            </a:r>
          </a:p>
          <a:p>
            <a:pPr rtl="0"/>
            <a:r>
              <a:rPr lang="es-ES" dirty="0"/>
              <a:t>ELEMENTOS PROCOMUNALES: Elementos susceptibles de aprovechamiento independiente, destinado a uso común pero inscrito como independiente, a favor de todos los propietarios de los elementos privativos, en proporción a su cuota, vinculando dicha cuota de manera inseparable a la titularidad del elemento privativo.</a:t>
            </a:r>
          </a:p>
        </p:txBody>
      </p:sp>
      <p:sp>
        <p:nvSpPr>
          <p:cNvPr id="4" name="Marcador de texto 3"/>
          <p:cNvSpPr>
            <a:spLocks noGrp="1"/>
          </p:cNvSpPr>
          <p:nvPr>
            <p:ph type="body" sz="half" idx="2"/>
          </p:nvPr>
        </p:nvSpPr>
        <p:spPr/>
        <p:txBody>
          <a:bodyPr rtlCol="0"/>
          <a:lstStyle/>
          <a:p>
            <a:pPr marL="342900" indent="-342900" rtl="0">
              <a:buAutoNum type="arabicPeriod"/>
            </a:pPr>
            <a:r>
              <a:rPr lang="es-ES" b="1" u="sng" dirty="0"/>
              <a:t>No tiene personalidad jurídica propia </a:t>
            </a:r>
            <a:r>
              <a:rPr lang="es-ES" dirty="0"/>
              <a:t>aunque sí legitimación procesal y C.I.F. Ello hace que, salvo en las excepciones previstas legalmente, no pueden inscribirse bienes a su favor</a:t>
            </a:r>
          </a:p>
          <a:p>
            <a:pPr marL="342900" indent="-342900" rtl="0">
              <a:buAutoNum type="arabicPeriod"/>
            </a:pPr>
            <a:r>
              <a:rPr lang="es-ES" dirty="0"/>
              <a:t>Existen </a:t>
            </a:r>
            <a:r>
              <a:rPr lang="es-ES" b="1" u="sng" dirty="0"/>
              <a:t>titulares de los elementos privativos </a:t>
            </a:r>
            <a:r>
              <a:rPr lang="es-ES" dirty="0"/>
              <a:t>que son </a:t>
            </a:r>
            <a:r>
              <a:rPr lang="es-ES" b="1" u="sng" dirty="0"/>
              <a:t>cotitulares respecto a los comunes</a:t>
            </a:r>
            <a:r>
              <a:rPr lang="es-ES" dirty="0"/>
              <a:t> en proporción a su cuota.</a:t>
            </a:r>
          </a:p>
        </p:txBody>
      </p:sp>
    </p:spTree>
    <p:extLst>
      <p:ext uri="{BB962C8B-B14F-4D97-AF65-F5344CB8AC3E}">
        <p14:creationId xmlns:p14="http://schemas.microsoft.com/office/powerpoint/2010/main" val="1593453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61914"/>
            <a:ext cx="8596667" cy="697584"/>
          </a:xfrm>
        </p:spPr>
        <p:txBody>
          <a:bodyPr rtlCol="0">
            <a:normAutofit/>
          </a:bodyPr>
          <a:lstStyle/>
          <a:p>
            <a:pPr rtl="0"/>
            <a:r>
              <a:rPr lang="es-ES" sz="3200" dirty="0"/>
              <a:t>SUPRESIÓN DE BARRERAS ARQUITECTÓNICAS</a:t>
            </a:r>
          </a:p>
        </p:txBody>
      </p:sp>
      <p:sp>
        <p:nvSpPr>
          <p:cNvPr id="4" name="Marcador de texto 3"/>
          <p:cNvSpPr>
            <a:spLocks noGrp="1"/>
          </p:cNvSpPr>
          <p:nvPr>
            <p:ph type="body" sz="half" idx="2"/>
          </p:nvPr>
        </p:nvSpPr>
        <p:spPr>
          <a:xfrm>
            <a:off x="677334" y="1432874"/>
            <a:ext cx="8596667" cy="4608488"/>
          </a:xfrm>
        </p:spPr>
        <p:txBody>
          <a:bodyPr rtlCol="0"/>
          <a:lstStyle/>
          <a:p>
            <a:pPr marL="228600" indent="-228600" rtl="0">
              <a:buAutoNum type="arabicPeriod"/>
            </a:pPr>
            <a:r>
              <a:rPr lang="es-ES" sz="1600" dirty="0">
                <a:solidFill>
                  <a:schemeClr val="tx1"/>
                </a:solidFill>
              </a:rPr>
              <a:t>Existe ya en el título constitutivo </a:t>
            </a:r>
            <a:r>
              <a:rPr lang="es-ES" dirty="0">
                <a:solidFill>
                  <a:schemeClr val="tx1"/>
                </a:solidFill>
              </a:rPr>
              <a:t>y será común si se señala o no se dice nada</a:t>
            </a:r>
          </a:p>
          <a:p>
            <a:pPr marL="228600" indent="-228600" rtl="0">
              <a:buAutoNum type="arabicPeriod"/>
            </a:pPr>
            <a:r>
              <a:rPr lang="es-ES" sz="1600" dirty="0">
                <a:solidFill>
                  <a:schemeClr val="tx1"/>
                </a:solidFill>
              </a:rPr>
              <a:t>Se vincula otro elemento común al uso correspondiente</a:t>
            </a:r>
            <a:r>
              <a:rPr lang="es-ES" dirty="0">
                <a:solidFill>
                  <a:schemeClr val="tx1"/>
                </a:solidFill>
              </a:rPr>
              <a:t>: Mayoría de propietarios que sean mayoría de cuotas</a:t>
            </a:r>
          </a:p>
          <a:p>
            <a:pPr marL="228600" indent="-228600" rtl="0">
              <a:buAutoNum type="arabicPeriod"/>
            </a:pPr>
            <a:r>
              <a:rPr lang="es-ES" sz="1600" dirty="0">
                <a:solidFill>
                  <a:schemeClr val="tx1"/>
                </a:solidFill>
              </a:rPr>
              <a:t>Se vende un elemento privativo (o parte de él) para establecer los elementos necesarios </a:t>
            </a:r>
            <a:r>
              <a:rPr lang="es-ES" dirty="0">
                <a:solidFill>
                  <a:schemeClr val="tx1"/>
                </a:solidFill>
              </a:rPr>
              <a:t>para suprimir las barreras arquitectónicas: </a:t>
            </a:r>
          </a:p>
          <a:p>
            <a:pPr marL="228600" indent="-228600" rtl="0">
              <a:buAutoNum type="alphaLcPeriod"/>
            </a:pPr>
            <a:r>
              <a:rPr lang="es-ES" dirty="0">
                <a:solidFill>
                  <a:schemeClr val="tx1"/>
                </a:solidFill>
              </a:rPr>
              <a:t>consentimiento de todos los titulares manifestado en escritura pública, inscripción del elemento a favor de los propietarios por cuotas </a:t>
            </a:r>
          </a:p>
          <a:p>
            <a:pPr marL="228600" indent="-228600" rtl="0">
              <a:buAutoNum type="alphaLcPeriod"/>
            </a:pPr>
            <a:r>
              <a:rPr lang="es-ES" dirty="0">
                <a:solidFill>
                  <a:schemeClr val="tx1"/>
                </a:solidFill>
              </a:rPr>
              <a:t>Consentimiento de todos los titulares manifestado en junta para la atribución del carácter de elemento común, por ser modificación estatutaria y de título constitutivo, en cuyo caso se hará una redistribución de cuotas, y consentimiento en escritura pública del titular del elemento privativo enajenado </a:t>
            </a:r>
          </a:p>
          <a:p>
            <a:r>
              <a:rPr lang="es-ES" dirty="0">
                <a:solidFill>
                  <a:schemeClr val="tx1"/>
                </a:solidFill>
              </a:rPr>
              <a:t>En todo caso, acuerdo de mayoría de propietarios que sean mayoría de cuotas para el establecimiento de medidas de supresión de barreras arquitectónicas.</a:t>
            </a:r>
          </a:p>
          <a:p>
            <a:r>
              <a:rPr lang="es-ES" dirty="0">
                <a:solidFill>
                  <a:schemeClr val="accent1"/>
                </a:solidFill>
              </a:rPr>
              <a:t>4</a:t>
            </a:r>
            <a:r>
              <a:rPr lang="es-ES" sz="1600" dirty="0">
                <a:solidFill>
                  <a:schemeClr val="accent1"/>
                </a:solidFill>
              </a:rPr>
              <a:t>. </a:t>
            </a:r>
            <a:r>
              <a:rPr lang="es-ES" sz="1600" dirty="0">
                <a:solidFill>
                  <a:schemeClr val="tx1"/>
                </a:solidFill>
              </a:rPr>
              <a:t>Un elemento privativo se vincula al uso común de los vecinos</a:t>
            </a:r>
            <a:r>
              <a:rPr lang="es-ES" dirty="0">
                <a:solidFill>
                  <a:schemeClr val="tx1"/>
                </a:solidFill>
              </a:rPr>
              <a:t>: consentimiento del titular del elemento y mayoría de propietarios que sean mayoría de cuotas, con abono de indemnización</a:t>
            </a:r>
          </a:p>
          <a:p>
            <a:r>
              <a:rPr lang="es-ES" dirty="0">
                <a:solidFill>
                  <a:schemeClr val="accent1"/>
                </a:solidFill>
              </a:rPr>
              <a:t>5</a:t>
            </a:r>
            <a:r>
              <a:rPr lang="es-ES" sz="1600" dirty="0">
                <a:solidFill>
                  <a:schemeClr val="accent1"/>
                </a:solidFill>
              </a:rPr>
              <a:t>. </a:t>
            </a:r>
            <a:r>
              <a:rPr lang="es-ES" sz="1600" dirty="0">
                <a:solidFill>
                  <a:schemeClr val="tx1"/>
                </a:solidFill>
              </a:rPr>
              <a:t>Se constituye una servidumbre sobre un elemento privativo</a:t>
            </a:r>
            <a:r>
              <a:rPr lang="es-ES" dirty="0">
                <a:solidFill>
                  <a:schemeClr val="tx1"/>
                </a:solidFill>
              </a:rPr>
              <a:t>. Consentimiento del titular del elemento y mayoría de propietarios que sean mayoría de cuotas.</a:t>
            </a:r>
          </a:p>
          <a:p>
            <a:pPr marL="228600" indent="-228600" rtl="0">
              <a:buAutoNum type="arabicPeriod"/>
            </a:pPr>
            <a:endParaRPr lang="es-ES" dirty="0">
              <a:solidFill>
                <a:schemeClr val="tx1"/>
              </a:solidFill>
            </a:endParaRPr>
          </a:p>
          <a:p>
            <a:pPr marL="228600" indent="-228600" rtl="0">
              <a:buAutoNum type="arabicPeriod"/>
            </a:pPr>
            <a:endParaRPr lang="es-ES" dirty="0">
              <a:solidFill>
                <a:schemeClr val="accent1"/>
              </a:solidFill>
            </a:endParaRPr>
          </a:p>
        </p:txBody>
      </p:sp>
    </p:spTree>
    <p:extLst>
      <p:ext uri="{BB962C8B-B14F-4D97-AF65-F5344CB8AC3E}">
        <p14:creationId xmlns:p14="http://schemas.microsoft.com/office/powerpoint/2010/main" val="3392644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xmlns="" id="{6BE7E123-3D74-4326-B0C0-854C1F0F3494}"/>
              </a:ext>
            </a:extLst>
          </p:cNvPr>
          <p:cNvSpPr>
            <a:spLocks noGrp="1"/>
          </p:cNvSpPr>
          <p:nvPr>
            <p:ph type="title"/>
          </p:nvPr>
        </p:nvSpPr>
        <p:spPr/>
        <p:txBody>
          <a:bodyPr/>
          <a:lstStyle/>
          <a:p>
            <a:r>
              <a:rPr lang="es-ES" dirty="0"/>
              <a:t>4. PROTOCOLO DE LEGALIZACIÓN DEL LIBRO DE ACTAS</a:t>
            </a:r>
          </a:p>
        </p:txBody>
      </p:sp>
      <p:sp>
        <p:nvSpPr>
          <p:cNvPr id="6" name="Marcador de texto 5">
            <a:extLst>
              <a:ext uri="{FF2B5EF4-FFF2-40B4-BE49-F238E27FC236}">
                <a16:creationId xmlns:a16="http://schemas.microsoft.com/office/drawing/2014/main" xmlns="" id="{B4CA8828-11A9-4077-9B41-B7DBA8C867F9}"/>
              </a:ext>
            </a:extLst>
          </p:cNvPr>
          <p:cNvSpPr>
            <a:spLocks noGrp="1"/>
          </p:cNvSpPr>
          <p:nvPr>
            <p:ph type="body" idx="1"/>
          </p:nvPr>
        </p:nvSpPr>
        <p:spPr/>
        <p:txBody>
          <a:bodyPr>
            <a:normAutofit/>
          </a:bodyPr>
          <a:lstStyle/>
          <a:p>
            <a:r>
              <a:rPr lang="es-ES" sz="2400" b="1" dirty="0" smtClean="0">
                <a:solidFill>
                  <a:schemeClr val="accent1"/>
                </a:solidFill>
              </a:rPr>
              <a:t>Artículo 415 del Reglamento Hipotecario </a:t>
            </a:r>
            <a:endParaRPr lang="es-ES" sz="2400" b="1" dirty="0">
              <a:solidFill>
                <a:schemeClr val="accent1"/>
              </a:solidFill>
            </a:endParaRPr>
          </a:p>
        </p:txBody>
      </p:sp>
    </p:spTree>
    <p:extLst>
      <p:ext uri="{BB962C8B-B14F-4D97-AF65-F5344CB8AC3E}">
        <p14:creationId xmlns:p14="http://schemas.microsoft.com/office/powerpoint/2010/main" val="3606425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70114" y="1611087"/>
            <a:ext cx="8860971" cy="2862322"/>
          </a:xfrm>
          <a:prstGeom prst="rect">
            <a:avLst/>
          </a:prstGeom>
          <a:noFill/>
        </p:spPr>
        <p:txBody>
          <a:bodyPr wrap="square" rtlCol="0">
            <a:spAutoFit/>
          </a:bodyPr>
          <a:lstStyle/>
          <a:p>
            <a:r>
              <a:rPr lang="es-ES" b="1" dirty="0" smtClean="0"/>
              <a:t>COMUNIDADES DE PROPIETARIOS A LAS QUE SE APLICAN</a:t>
            </a:r>
          </a:p>
          <a:p>
            <a:endParaRPr lang="es-ES" dirty="0"/>
          </a:p>
          <a:p>
            <a:pPr algn="just"/>
            <a:r>
              <a:rPr lang="es-ES" dirty="0" smtClean="0"/>
              <a:t>El Reglamento Hipotecario dice: “En las comunidades y </a:t>
            </a:r>
            <a:r>
              <a:rPr lang="es-ES" dirty="0" err="1" smtClean="0"/>
              <a:t>subcomunidades</a:t>
            </a:r>
            <a:r>
              <a:rPr lang="es-ES" dirty="0" smtClean="0"/>
              <a:t> de propietarios de inmuebles o conjuntos inmobiliarios a los que sean aplicables el artículo 17 de la Ley de Propiedad Horizontal”</a:t>
            </a:r>
          </a:p>
          <a:p>
            <a:pPr algn="just"/>
            <a:endParaRPr lang="es-ES" dirty="0"/>
          </a:p>
          <a:p>
            <a:pPr algn="just"/>
            <a:endParaRPr lang="es-ES" dirty="0" smtClean="0"/>
          </a:p>
          <a:p>
            <a:pPr algn="just"/>
            <a:r>
              <a:rPr lang="es-ES" dirty="0" smtClean="0"/>
              <a:t>No obstante, el artículo 2 de la ley de propiedad horizontal señala la aplicación analógica a las propiedades horizontales de hecho.</a:t>
            </a:r>
          </a:p>
          <a:p>
            <a:pPr algn="just"/>
            <a:endParaRPr lang="es-ES" dirty="0"/>
          </a:p>
        </p:txBody>
      </p:sp>
    </p:spTree>
    <p:extLst>
      <p:ext uri="{BB962C8B-B14F-4D97-AF65-F5344CB8AC3E}">
        <p14:creationId xmlns:p14="http://schemas.microsoft.com/office/powerpoint/2010/main" val="1923939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1128" y="156161"/>
            <a:ext cx="11549743" cy="6740307"/>
          </a:xfrm>
          <a:prstGeom prst="rect">
            <a:avLst/>
          </a:prstGeom>
        </p:spPr>
        <p:txBody>
          <a:bodyPr wrap="square">
            <a:spAutoFit/>
          </a:bodyPr>
          <a:lstStyle/>
          <a:p>
            <a:pPr algn="just"/>
            <a:r>
              <a:rPr lang="es-ES" dirty="0" smtClean="0"/>
              <a:t>Por tanto, debemos distinguir:</a:t>
            </a:r>
          </a:p>
          <a:p>
            <a:pPr algn="just"/>
            <a:endParaRPr lang="es-ES" dirty="0" smtClean="0"/>
          </a:p>
          <a:p>
            <a:pPr marL="342900" indent="-342900" algn="just">
              <a:buAutoNum type="arabicPeriod"/>
            </a:pPr>
            <a:r>
              <a:rPr lang="es-ES" u="sng" dirty="0" smtClean="0">
                <a:solidFill>
                  <a:schemeClr val="accent1"/>
                </a:solidFill>
              </a:rPr>
              <a:t>Propiedades horizontales y conjuntos inmobiliarios legalmente constituidos.</a:t>
            </a:r>
          </a:p>
          <a:p>
            <a:pPr algn="just"/>
            <a:r>
              <a:rPr lang="es-ES" dirty="0" smtClean="0"/>
              <a:t>Se hace constar la legalización por nota al margen de la inscripción en la que conste la constitución de régimen de propiedad horizontal</a:t>
            </a:r>
          </a:p>
          <a:p>
            <a:pPr algn="just"/>
            <a:endParaRPr lang="es-ES" dirty="0" smtClean="0"/>
          </a:p>
          <a:p>
            <a:pPr algn="just"/>
            <a:r>
              <a:rPr lang="es-ES" dirty="0" smtClean="0">
                <a:solidFill>
                  <a:schemeClr val="accent1"/>
                </a:solidFill>
              </a:rPr>
              <a:t>2. </a:t>
            </a:r>
            <a:r>
              <a:rPr lang="es-ES" u="sng" dirty="0" smtClean="0">
                <a:solidFill>
                  <a:schemeClr val="accent1"/>
                </a:solidFill>
              </a:rPr>
              <a:t>Propiedades horizontales de hecho y </a:t>
            </a:r>
            <a:r>
              <a:rPr lang="es-ES" u="sng" dirty="0" err="1" smtClean="0">
                <a:solidFill>
                  <a:schemeClr val="accent1"/>
                </a:solidFill>
              </a:rPr>
              <a:t>subcomunidades</a:t>
            </a:r>
            <a:r>
              <a:rPr lang="es-ES" u="sng" dirty="0" smtClean="0">
                <a:solidFill>
                  <a:schemeClr val="accent1"/>
                </a:solidFill>
              </a:rPr>
              <a:t> no constituidas expresamente</a:t>
            </a:r>
          </a:p>
          <a:p>
            <a:pPr algn="just"/>
            <a:r>
              <a:rPr lang="es-ES" dirty="0" smtClean="0"/>
              <a:t>Si bien en un primer momento se considera como no admisible la legalización de tales de libros de actas, hoy hay un criterio favorable a la diligencia de los mismos, pero ello no implica un reconocimiento legal de tales comunidades o </a:t>
            </a:r>
            <a:r>
              <a:rPr lang="es-ES" dirty="0" err="1" smtClean="0"/>
              <a:t>subcomunidades</a:t>
            </a:r>
            <a:r>
              <a:rPr lang="es-ES" dirty="0" smtClean="0"/>
              <a:t>.</a:t>
            </a:r>
          </a:p>
          <a:p>
            <a:pPr algn="just"/>
            <a:r>
              <a:rPr lang="es-ES" dirty="0"/>
              <a:t>L</a:t>
            </a:r>
            <a:r>
              <a:rPr lang="es-ES" dirty="0" smtClean="0"/>
              <a:t>a resolución de la Dirección General de los Registros y del Notariado de 8 de agosto de 2014 señaló que “en estos casos, para evitar confusiones y clarificar los efectos registrales sería necesario que en la diligencia de legalización se expresará –y no sólo en la nota al margen del asiento de presentación y en la nota al pie de la solicitud de legalización- que por no resultar de los asientos del Registro de la Propiedad la constitución de la comunidad de usuarios no se ha consignado, por nota al margen de la inscripción de la fincas que según el título la componen, la legalización del presente libro y que la consignación en el fichero auxiliar no implica ningún efecto propio de los asientos registrales (en particular no gozará de los principios de legitimación, prioridad, </a:t>
            </a:r>
            <a:r>
              <a:rPr lang="es-ES" dirty="0" err="1" smtClean="0"/>
              <a:t>inoponibilidad</a:t>
            </a:r>
            <a:r>
              <a:rPr lang="es-ES" dirty="0" smtClean="0"/>
              <a:t> y fe pública registral), ni prejuzga la calificación sobre los requisitos de constitución de tal comunidad en caso de que se presentara a inscripción, ni ampara frente a eventuales incumplimientos de la normativa administrativa o urbanística”</a:t>
            </a:r>
            <a:endParaRPr lang="es-ES" dirty="0"/>
          </a:p>
          <a:p>
            <a:pPr algn="just"/>
            <a:endParaRPr lang="es-ES" dirty="0"/>
          </a:p>
          <a:p>
            <a:pPr algn="just"/>
            <a:r>
              <a:rPr lang="es-ES" dirty="0" smtClean="0"/>
              <a:t>En definitiva:</a:t>
            </a:r>
          </a:p>
          <a:p>
            <a:pPr marL="285750" indent="-285750" algn="just">
              <a:buFont typeface="Arial" panose="020B0604020202020204" pitchFamily="34" charset="0"/>
              <a:buChar char="•"/>
            </a:pPr>
            <a:r>
              <a:rPr lang="es-ES" dirty="0" smtClean="0"/>
              <a:t>La legalización se hace constar en un libro indicador a los solos efectos de control</a:t>
            </a:r>
          </a:p>
          <a:p>
            <a:pPr marL="285750" indent="-285750" algn="just">
              <a:buFont typeface="Arial" panose="020B0604020202020204" pitchFamily="34" charset="0"/>
              <a:buChar char="•"/>
            </a:pPr>
            <a:r>
              <a:rPr lang="es-ES" dirty="0" smtClean="0"/>
              <a:t>No implica un reconocimiento legal de existencia de la comunidad o </a:t>
            </a:r>
            <a:r>
              <a:rPr lang="es-ES" dirty="0" err="1" smtClean="0"/>
              <a:t>subcomunidad</a:t>
            </a:r>
            <a:endParaRPr lang="es-ES" dirty="0" smtClean="0"/>
          </a:p>
        </p:txBody>
      </p:sp>
    </p:spTree>
    <p:extLst>
      <p:ext uri="{BB962C8B-B14F-4D97-AF65-F5344CB8AC3E}">
        <p14:creationId xmlns:p14="http://schemas.microsoft.com/office/powerpoint/2010/main" val="1976799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37457" y="315686"/>
            <a:ext cx="10047514" cy="5632311"/>
          </a:xfrm>
          <a:prstGeom prst="rect">
            <a:avLst/>
          </a:prstGeom>
          <a:noFill/>
        </p:spPr>
        <p:txBody>
          <a:bodyPr wrap="square" rtlCol="0">
            <a:spAutoFit/>
          </a:bodyPr>
          <a:lstStyle/>
          <a:p>
            <a:r>
              <a:rPr lang="es-ES" dirty="0" smtClean="0"/>
              <a:t>Presupuestos objetivos:</a:t>
            </a:r>
          </a:p>
          <a:p>
            <a:endParaRPr lang="es-ES" dirty="0"/>
          </a:p>
          <a:p>
            <a:pPr marL="285750" indent="-285750" algn="just">
              <a:buFont typeface="Arial" panose="020B0604020202020204" pitchFamily="34" charset="0"/>
              <a:buChar char="•"/>
            </a:pPr>
            <a:r>
              <a:rPr lang="es-ES" dirty="0" smtClean="0"/>
              <a:t>Deben presentarse siempre antes de su utilización</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smtClean="0"/>
              <a:t>No se podrá diligenciar un nuevo libro sin que sea acredite la íntegra utilización del anterior.</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smtClean="0"/>
              <a:t>Excepciones:</a:t>
            </a:r>
          </a:p>
          <a:p>
            <a:pPr marL="742950" lvl="1" indent="-285750" algn="just">
              <a:buFont typeface="Arial" panose="020B0604020202020204" pitchFamily="34" charset="0"/>
              <a:buChar char="•"/>
            </a:pPr>
            <a:r>
              <a:rPr lang="es-ES" dirty="0" smtClean="0"/>
              <a:t>En caso de pérdida o extravío del libro anterior: el Presidente o el Secretario de la Comunidad deberá afirmar, bajo su responsabilidad, en acta notarial o ante el Registrador, que ha sido comunicada la desaparición o destrucción a los dueños que integran la comunidad o que ha sido denunciada la sustracción</a:t>
            </a:r>
          </a:p>
          <a:p>
            <a:pPr marL="742950" lvl="1" indent="-285750" algn="just">
              <a:buFont typeface="Arial" panose="020B0604020202020204" pitchFamily="34" charset="0"/>
              <a:buChar char="•"/>
            </a:pPr>
            <a:endParaRPr lang="es-ES" dirty="0" smtClean="0"/>
          </a:p>
          <a:p>
            <a:pPr marL="742950" lvl="1" indent="-285750" algn="just">
              <a:buFont typeface="Arial" panose="020B0604020202020204" pitchFamily="34" charset="0"/>
              <a:buChar char="•"/>
            </a:pPr>
            <a:endParaRPr lang="es-ES" dirty="0"/>
          </a:p>
          <a:p>
            <a:pPr marL="742950" lvl="1" indent="-285750" algn="just">
              <a:buFont typeface="Arial" panose="020B0604020202020204" pitchFamily="34" charset="0"/>
              <a:buChar char="•"/>
            </a:pPr>
            <a:endParaRPr lang="es-ES" dirty="0" smtClean="0"/>
          </a:p>
          <a:p>
            <a:pPr marL="742950" lvl="1" indent="-285750" algn="just">
              <a:buFont typeface="Arial" panose="020B0604020202020204" pitchFamily="34" charset="0"/>
              <a:buChar char="•"/>
            </a:pPr>
            <a:endParaRPr lang="es-ES" dirty="0"/>
          </a:p>
          <a:p>
            <a:pPr marL="742950" lvl="1" indent="-285750" algn="just">
              <a:buFont typeface="Arial" panose="020B0604020202020204" pitchFamily="34" charset="0"/>
              <a:buChar char="•"/>
            </a:pPr>
            <a:r>
              <a:rPr lang="es-ES" dirty="0" smtClean="0"/>
              <a:t>Acuerdo de la Junta de Propietarios de la apertura de un nuevo libro de hojas móviles</a:t>
            </a:r>
          </a:p>
          <a:p>
            <a:pPr marL="742950" lvl="1" indent="-285750" algn="just">
              <a:buFont typeface="Arial" panose="020B0604020202020204" pitchFamily="34" charset="0"/>
              <a:buChar char="•"/>
            </a:pPr>
            <a:endParaRPr lang="es-ES" dirty="0"/>
          </a:p>
          <a:p>
            <a:pPr marL="742950" lvl="1" indent="-285750" algn="just">
              <a:buFont typeface="Arial" panose="020B0604020202020204" pitchFamily="34" charset="0"/>
              <a:buChar char="•"/>
            </a:pPr>
            <a:endParaRPr lang="es-ES" dirty="0" smtClean="0"/>
          </a:p>
          <a:p>
            <a:pPr marL="742950" lvl="1" indent="-285750" algn="just">
              <a:buFont typeface="Arial" panose="020B0604020202020204" pitchFamily="34" charset="0"/>
              <a:buChar char="•"/>
            </a:pPr>
            <a:endParaRPr lang="es-ES" dirty="0"/>
          </a:p>
          <a:p>
            <a:pPr marL="742950" lvl="1" indent="-285750" algn="just">
              <a:buFont typeface="Arial" panose="020B0604020202020204" pitchFamily="34" charset="0"/>
              <a:buChar char="•"/>
            </a:pPr>
            <a:r>
              <a:rPr lang="es-ES" dirty="0" smtClean="0"/>
              <a:t>Todas las hojas habrán de estar numeradas con caracteres indelebles</a:t>
            </a:r>
          </a:p>
        </p:txBody>
      </p:sp>
      <p:sp>
        <p:nvSpPr>
          <p:cNvPr id="3" name="Flecha doblada hacia arriba 2"/>
          <p:cNvSpPr/>
          <p:nvPr/>
        </p:nvSpPr>
        <p:spPr>
          <a:xfrm rot="5400000">
            <a:off x="1578429" y="3341914"/>
            <a:ext cx="304800" cy="435428"/>
          </a:xfrm>
          <a:prstGeom prst="bentUp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CuadroTexto 4"/>
          <p:cNvSpPr txBox="1"/>
          <p:nvPr/>
        </p:nvSpPr>
        <p:spPr>
          <a:xfrm>
            <a:off x="2024739" y="3439887"/>
            <a:ext cx="8360232" cy="646331"/>
          </a:xfrm>
          <a:prstGeom prst="rect">
            <a:avLst/>
          </a:prstGeom>
          <a:noFill/>
        </p:spPr>
        <p:txBody>
          <a:bodyPr wrap="square" rtlCol="0">
            <a:spAutoFit/>
          </a:bodyPr>
          <a:lstStyle/>
          <a:p>
            <a:pPr algn="just"/>
            <a:r>
              <a:rPr lang="es-ES" dirty="0" smtClean="0"/>
              <a:t>Se advertirá en la diligencia esta circunstancia y que en el anterior, aunque aparezca no podrán extenderse nuevas actas</a:t>
            </a:r>
            <a:endParaRPr lang="es-ES" dirty="0"/>
          </a:p>
        </p:txBody>
      </p:sp>
      <p:sp>
        <p:nvSpPr>
          <p:cNvPr id="6" name="Flecha doblada hacia arriba 5"/>
          <p:cNvSpPr/>
          <p:nvPr/>
        </p:nvSpPr>
        <p:spPr>
          <a:xfrm rot="5400000">
            <a:off x="1578429" y="4763801"/>
            <a:ext cx="304800" cy="435428"/>
          </a:xfrm>
          <a:prstGeom prst="bentUp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2122713" y="4894428"/>
            <a:ext cx="8523515" cy="369332"/>
          </a:xfrm>
          <a:prstGeom prst="rect">
            <a:avLst/>
          </a:prstGeom>
          <a:noFill/>
        </p:spPr>
        <p:txBody>
          <a:bodyPr wrap="square" rtlCol="0">
            <a:spAutoFit/>
          </a:bodyPr>
          <a:lstStyle/>
          <a:p>
            <a:r>
              <a:rPr lang="es-ES" dirty="0" smtClean="0"/>
              <a:t>Diligencia de cierre del anterior</a:t>
            </a:r>
            <a:endParaRPr lang="es-ES" dirty="0"/>
          </a:p>
        </p:txBody>
      </p:sp>
    </p:spTree>
    <p:extLst>
      <p:ext uri="{BB962C8B-B14F-4D97-AF65-F5344CB8AC3E}">
        <p14:creationId xmlns:p14="http://schemas.microsoft.com/office/powerpoint/2010/main" val="1346591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326571" y="261257"/>
            <a:ext cx="4953000" cy="968829"/>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Comparecencia ante el Registrador competente según donde radique la comunidad</a:t>
            </a:r>
            <a:endParaRPr lang="es-ES" dirty="0">
              <a:solidFill>
                <a:schemeClr val="tx1"/>
              </a:solidFill>
            </a:endParaRPr>
          </a:p>
        </p:txBody>
      </p:sp>
      <p:sp>
        <p:nvSpPr>
          <p:cNvPr id="3" name="Flecha derecha 2"/>
          <p:cNvSpPr/>
          <p:nvPr/>
        </p:nvSpPr>
        <p:spPr>
          <a:xfrm>
            <a:off x="5453743" y="674914"/>
            <a:ext cx="370114"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Rectángulo redondeado 3"/>
          <p:cNvSpPr/>
          <p:nvPr/>
        </p:nvSpPr>
        <p:spPr>
          <a:xfrm>
            <a:off x="6096000" y="261257"/>
            <a:ext cx="5769429" cy="2492829"/>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Solicitud de diligencia:</a:t>
            </a:r>
          </a:p>
          <a:p>
            <a:pPr marL="285750" indent="-285750" algn="ctr">
              <a:buFont typeface="Arial" panose="020B0604020202020204" pitchFamily="34" charset="0"/>
              <a:buChar char="•"/>
            </a:pPr>
            <a:r>
              <a:rPr lang="es-ES" dirty="0" smtClean="0">
                <a:solidFill>
                  <a:schemeClr val="tx1"/>
                </a:solidFill>
              </a:rPr>
              <a:t>Identidad del solicitante y afirmación de que actúa por encargo del Presidente de la Comunidad</a:t>
            </a:r>
          </a:p>
          <a:p>
            <a:pPr marL="285750" indent="-285750" algn="ctr">
              <a:buFont typeface="Arial" panose="020B0604020202020204" pitchFamily="34" charset="0"/>
              <a:buChar char="•"/>
            </a:pPr>
            <a:r>
              <a:rPr lang="es-ES" dirty="0" smtClean="0">
                <a:solidFill>
                  <a:schemeClr val="tx1"/>
                </a:solidFill>
              </a:rPr>
              <a:t>Identificación de la comunidad de propietarios y, en su caso, datos de identificación registral</a:t>
            </a:r>
          </a:p>
          <a:p>
            <a:pPr marL="285750" indent="-285750" algn="ctr">
              <a:buFont typeface="Arial" panose="020B0604020202020204" pitchFamily="34" charset="0"/>
              <a:buChar char="•"/>
            </a:pPr>
            <a:r>
              <a:rPr lang="es-ES" dirty="0" smtClean="0">
                <a:solidFill>
                  <a:schemeClr val="tx1"/>
                </a:solidFill>
              </a:rPr>
              <a:t>Fechas de apertura y cierre del último libro de actas o que no ha sido diligenciado ninguno con anterioridad</a:t>
            </a:r>
            <a:endParaRPr lang="es-ES" dirty="0">
              <a:solidFill>
                <a:schemeClr val="tx1"/>
              </a:solidFill>
            </a:endParaRPr>
          </a:p>
        </p:txBody>
      </p:sp>
      <p:sp>
        <p:nvSpPr>
          <p:cNvPr id="6" name="Flecha derecha 5"/>
          <p:cNvSpPr/>
          <p:nvPr/>
        </p:nvSpPr>
        <p:spPr>
          <a:xfrm rot="10800000">
            <a:off x="5453743" y="2030185"/>
            <a:ext cx="370114"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redondeado 6"/>
          <p:cNvSpPr/>
          <p:nvPr/>
        </p:nvSpPr>
        <p:spPr>
          <a:xfrm>
            <a:off x="326571" y="1763484"/>
            <a:ext cx="4953000" cy="990602"/>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Asiento de presentación</a:t>
            </a:r>
            <a:endParaRPr lang="es-ES" dirty="0">
              <a:solidFill>
                <a:schemeClr val="tx1"/>
              </a:solidFill>
            </a:endParaRPr>
          </a:p>
        </p:txBody>
      </p:sp>
      <p:sp>
        <p:nvSpPr>
          <p:cNvPr id="8" name="Flecha abajo 7"/>
          <p:cNvSpPr/>
          <p:nvPr/>
        </p:nvSpPr>
        <p:spPr>
          <a:xfrm>
            <a:off x="2509156" y="2960914"/>
            <a:ext cx="587829" cy="2394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Rectángulo redondeado 8"/>
          <p:cNvSpPr/>
          <p:nvPr/>
        </p:nvSpPr>
        <p:spPr>
          <a:xfrm>
            <a:off x="326571" y="3352800"/>
            <a:ext cx="5050972" cy="783771"/>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calificación</a:t>
            </a:r>
            <a:endParaRPr lang="es-ES" dirty="0">
              <a:solidFill>
                <a:schemeClr val="tx1"/>
              </a:solidFill>
            </a:endParaRPr>
          </a:p>
        </p:txBody>
      </p:sp>
      <p:sp>
        <p:nvSpPr>
          <p:cNvPr id="10" name="Flecha abajo 9"/>
          <p:cNvSpPr/>
          <p:nvPr/>
        </p:nvSpPr>
        <p:spPr>
          <a:xfrm>
            <a:off x="2520040" y="4212772"/>
            <a:ext cx="587829" cy="2394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ángulo redondeado 10"/>
          <p:cNvSpPr/>
          <p:nvPr/>
        </p:nvSpPr>
        <p:spPr>
          <a:xfrm>
            <a:off x="315685" y="4593773"/>
            <a:ext cx="5050972" cy="783771"/>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Práctica de la diligencia</a:t>
            </a:r>
            <a:endParaRPr lang="es-ES" dirty="0">
              <a:solidFill>
                <a:schemeClr val="tx1"/>
              </a:solidFill>
            </a:endParaRPr>
          </a:p>
        </p:txBody>
      </p:sp>
      <p:sp>
        <p:nvSpPr>
          <p:cNvPr id="12" name="Flecha abajo 11"/>
          <p:cNvSpPr/>
          <p:nvPr/>
        </p:nvSpPr>
        <p:spPr>
          <a:xfrm>
            <a:off x="2530925" y="5497288"/>
            <a:ext cx="587829" cy="2394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redondeado 12"/>
          <p:cNvSpPr/>
          <p:nvPr/>
        </p:nvSpPr>
        <p:spPr>
          <a:xfrm>
            <a:off x="304800" y="5791203"/>
            <a:ext cx="5050972" cy="783771"/>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Nota </a:t>
            </a:r>
            <a:r>
              <a:rPr lang="es-ES" dirty="0" smtClean="0">
                <a:solidFill>
                  <a:schemeClr val="tx1"/>
                </a:solidFill>
              </a:rPr>
              <a:t>marginal/Libro indicador</a:t>
            </a:r>
            <a:endParaRPr lang="es-ES" dirty="0">
              <a:solidFill>
                <a:schemeClr val="tx1"/>
              </a:solidFill>
            </a:endParaRPr>
          </a:p>
        </p:txBody>
      </p:sp>
      <p:sp>
        <p:nvSpPr>
          <p:cNvPr id="14" name="Abrir llave 13"/>
          <p:cNvSpPr/>
          <p:nvPr/>
        </p:nvSpPr>
        <p:spPr>
          <a:xfrm>
            <a:off x="5529943" y="4142016"/>
            <a:ext cx="293914" cy="1834242"/>
          </a:xfrm>
          <a:prstGeom prst="leftBrace">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5" name="CuadroTexto 14"/>
          <p:cNvSpPr txBox="1"/>
          <p:nvPr/>
        </p:nvSpPr>
        <p:spPr>
          <a:xfrm>
            <a:off x="5976257" y="4071255"/>
            <a:ext cx="5889172" cy="646331"/>
          </a:xfrm>
          <a:prstGeom prst="rect">
            <a:avLst/>
          </a:prstGeom>
          <a:noFill/>
        </p:spPr>
        <p:txBody>
          <a:bodyPr wrap="square" rtlCol="0">
            <a:spAutoFit/>
          </a:bodyPr>
          <a:lstStyle/>
          <a:p>
            <a:r>
              <a:rPr lang="es-ES" dirty="0" smtClean="0"/>
              <a:t>Hojas fijas: diligencia en la primera hoja y el sello del Registro en todas</a:t>
            </a:r>
            <a:endParaRPr lang="es-ES" dirty="0"/>
          </a:p>
        </p:txBody>
      </p:sp>
      <p:sp>
        <p:nvSpPr>
          <p:cNvPr id="16" name="CuadroTexto 15"/>
          <p:cNvSpPr txBox="1"/>
          <p:nvPr/>
        </p:nvSpPr>
        <p:spPr>
          <a:xfrm flipH="1" flipV="1">
            <a:off x="6182759" y="5866620"/>
            <a:ext cx="1001812" cy="109638"/>
          </a:xfrm>
          <a:prstGeom prst="rect">
            <a:avLst/>
          </a:prstGeom>
          <a:noFill/>
        </p:spPr>
        <p:txBody>
          <a:bodyPr wrap="square" rtlCol="0">
            <a:spAutoFit/>
          </a:bodyPr>
          <a:lstStyle/>
          <a:p>
            <a:endParaRPr lang="es-ES"/>
          </a:p>
        </p:txBody>
      </p:sp>
      <p:sp>
        <p:nvSpPr>
          <p:cNvPr id="17" name="CuadroTexto 16"/>
          <p:cNvSpPr txBox="1"/>
          <p:nvPr/>
        </p:nvSpPr>
        <p:spPr>
          <a:xfrm>
            <a:off x="5976257" y="5040087"/>
            <a:ext cx="5889172" cy="1200329"/>
          </a:xfrm>
          <a:prstGeom prst="rect">
            <a:avLst/>
          </a:prstGeom>
          <a:noFill/>
        </p:spPr>
        <p:txBody>
          <a:bodyPr wrap="square" rtlCol="0">
            <a:spAutoFit/>
          </a:bodyPr>
          <a:lstStyle/>
          <a:p>
            <a:r>
              <a:rPr lang="es-ES" dirty="0" smtClean="0"/>
              <a:t>Hojas móviles: diligencia en la primera hoja y en todas las hojas el sello del Registro y la fecha, u otro sistema que garantice que cada una de las hojas pertenece al libro diligenciado</a:t>
            </a:r>
            <a:endParaRPr lang="es-ES" dirty="0"/>
          </a:p>
        </p:txBody>
      </p:sp>
    </p:spTree>
    <p:extLst>
      <p:ext uri="{BB962C8B-B14F-4D97-AF65-F5344CB8AC3E}">
        <p14:creationId xmlns:p14="http://schemas.microsoft.com/office/powerpoint/2010/main" val="1532673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584F25B-5654-4254-B109-0FCD29EED7C7}"/>
              </a:ext>
            </a:extLst>
          </p:cNvPr>
          <p:cNvSpPr>
            <a:spLocks noGrp="1"/>
          </p:cNvSpPr>
          <p:nvPr>
            <p:ph type="title"/>
          </p:nvPr>
        </p:nvSpPr>
        <p:spPr>
          <a:xfrm>
            <a:off x="677335" y="609601"/>
            <a:ext cx="8596668" cy="842128"/>
          </a:xfrm>
        </p:spPr>
        <p:txBody>
          <a:bodyPr/>
          <a:lstStyle/>
          <a:p>
            <a:r>
              <a:rPr lang="es-ES" dirty="0"/>
              <a:t>5. MODIFICACIÓN DE ESTATUTOS</a:t>
            </a:r>
          </a:p>
        </p:txBody>
      </p:sp>
      <p:sp>
        <p:nvSpPr>
          <p:cNvPr id="3" name="Marcador de texto 2">
            <a:extLst>
              <a:ext uri="{FF2B5EF4-FFF2-40B4-BE49-F238E27FC236}">
                <a16:creationId xmlns:a16="http://schemas.microsoft.com/office/drawing/2014/main" xmlns="" id="{0B5CF661-9CAB-4AEB-B763-3011BF7D3BC5}"/>
              </a:ext>
            </a:extLst>
          </p:cNvPr>
          <p:cNvSpPr>
            <a:spLocks noGrp="1"/>
          </p:cNvSpPr>
          <p:nvPr>
            <p:ph type="body" idx="1"/>
          </p:nvPr>
        </p:nvSpPr>
        <p:spPr>
          <a:xfrm>
            <a:off x="677335" y="1451729"/>
            <a:ext cx="8596668" cy="4589633"/>
          </a:xfrm>
        </p:spPr>
        <p:txBody>
          <a:bodyPr>
            <a:normAutofit fontScale="92500" lnSpcReduction="10000"/>
          </a:bodyPr>
          <a:lstStyle/>
          <a:p>
            <a:r>
              <a:rPr lang="es-ES" b="1" dirty="0"/>
              <a:t>1. </a:t>
            </a:r>
            <a:r>
              <a:rPr lang="es-ES" u="sng" dirty="0"/>
              <a:t>servicios de telecomunicación , aprovechamiento de energías renovables, nuevos suministros energéticos colectivos</a:t>
            </a:r>
            <a:r>
              <a:rPr lang="es-ES" dirty="0"/>
              <a:t>: </a:t>
            </a:r>
            <a:r>
              <a:rPr lang="es-ES" sz="2400" dirty="0">
                <a:solidFill>
                  <a:schemeClr val="accent1"/>
                </a:solidFill>
              </a:rPr>
              <a:t>1/3</a:t>
            </a:r>
            <a:r>
              <a:rPr lang="es-ES" dirty="0"/>
              <a:t> de propietarios que representen 1/3 de cuotas</a:t>
            </a:r>
          </a:p>
          <a:p>
            <a:r>
              <a:rPr lang="es-ES" b="1" dirty="0"/>
              <a:t>2. </a:t>
            </a:r>
            <a:r>
              <a:rPr lang="es-ES" dirty="0"/>
              <a:t>portería, conserjería, vigilancia u otros </a:t>
            </a:r>
            <a:r>
              <a:rPr lang="es-ES" u="sng" dirty="0"/>
              <a:t>servicios comunes de interés general</a:t>
            </a:r>
            <a:r>
              <a:rPr lang="es-ES" dirty="0"/>
              <a:t>: </a:t>
            </a:r>
            <a:r>
              <a:rPr lang="es-ES" sz="2200" dirty="0">
                <a:solidFill>
                  <a:schemeClr val="accent1"/>
                </a:solidFill>
              </a:rPr>
              <a:t>3/5</a:t>
            </a:r>
            <a:r>
              <a:rPr lang="es-ES" dirty="0"/>
              <a:t> de propietarios que representen 3/5 de cuotas </a:t>
            </a:r>
          </a:p>
          <a:p>
            <a:r>
              <a:rPr lang="es-ES" dirty="0"/>
              <a:t>3. </a:t>
            </a:r>
            <a:r>
              <a:rPr lang="es-ES" u="sng" dirty="0"/>
              <a:t>arrendamiento de elementos comunes </a:t>
            </a:r>
            <a:r>
              <a:rPr lang="es-ES" dirty="0"/>
              <a:t>que no tengan asignado un uso específico y mejoras para la </a:t>
            </a:r>
            <a:r>
              <a:rPr lang="es-ES" u="sng" dirty="0"/>
              <a:t>eficiencia energética o hídrica </a:t>
            </a:r>
            <a:r>
              <a:rPr lang="es-ES" dirty="0"/>
              <a:t>del inmueble: </a:t>
            </a:r>
            <a:r>
              <a:rPr lang="es-ES" sz="2200" dirty="0">
                <a:solidFill>
                  <a:schemeClr val="accent1"/>
                </a:solidFill>
              </a:rPr>
              <a:t>3/5</a:t>
            </a:r>
            <a:r>
              <a:rPr lang="es-ES" dirty="0"/>
              <a:t> de propietarios que representen 3/5 de cuotas </a:t>
            </a:r>
          </a:p>
          <a:p>
            <a:r>
              <a:rPr lang="es-ES" dirty="0"/>
              <a:t>4. Ningún propietario podrá exigir nuevas instalaciones, servicios o mejoras no requeridos para la adecuada conservación, habitabilidad, seguridad y accesibilidad del inmueble, según su naturaleza y características. Pueden adoptarse por 3/5 de propietarios que representen 3/5 de cuotas sin repercusión a quienes voten en contra en ningún caso.</a:t>
            </a:r>
          </a:p>
          <a:p>
            <a:r>
              <a:rPr lang="es-ES" dirty="0"/>
              <a:t>5. La instalación de un punto de recarga de vehículos eléctricos para uso privado en el aparcamiento del edificio, siempre que éste se ubique en una plaza individual de garaje, sólo requerirá la comunicación previa a la comunidad</a:t>
            </a:r>
          </a:p>
        </p:txBody>
      </p:sp>
    </p:spTree>
    <p:extLst>
      <p:ext uri="{BB962C8B-B14F-4D97-AF65-F5344CB8AC3E}">
        <p14:creationId xmlns:p14="http://schemas.microsoft.com/office/powerpoint/2010/main" val="915253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928592A-87C3-42BD-A05C-428DB9125A4C}"/>
              </a:ext>
            </a:extLst>
          </p:cNvPr>
          <p:cNvSpPr>
            <a:spLocks noGrp="1"/>
          </p:cNvSpPr>
          <p:nvPr>
            <p:ph type="title"/>
          </p:nvPr>
        </p:nvSpPr>
        <p:spPr>
          <a:xfrm>
            <a:off x="677334" y="2525487"/>
            <a:ext cx="8216295" cy="1320800"/>
          </a:xfrm>
        </p:spPr>
        <p:txBody>
          <a:bodyPr>
            <a:normAutofit fontScale="90000"/>
          </a:bodyPr>
          <a:lstStyle/>
          <a:p>
            <a:r>
              <a:rPr lang="es-ES" dirty="0"/>
              <a:t>1. </a:t>
            </a:r>
            <a:r>
              <a:rPr lang="es-ES" sz="2700" dirty="0"/>
              <a:t>APROXIMACIÓN AL REGISTRO DE LA PROPIEDAD. EXTERIORIZACIÓN DE SU CONTENIDO A TRAVÉS DE LA PUBLICIDAD FORMAL</a:t>
            </a:r>
            <a:br>
              <a:rPr lang="es-ES" sz="2700" dirty="0"/>
            </a:br>
            <a:endParaRPr lang="es-ES" sz="2700" dirty="0"/>
          </a:p>
        </p:txBody>
      </p:sp>
    </p:spTree>
    <p:extLst>
      <p:ext uri="{BB962C8B-B14F-4D97-AF65-F5344CB8AC3E}">
        <p14:creationId xmlns:p14="http://schemas.microsoft.com/office/powerpoint/2010/main" val="9730753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E40D706-DC4B-45E2-A292-49B3DBAEDC9A}"/>
              </a:ext>
            </a:extLst>
          </p:cNvPr>
          <p:cNvSpPr>
            <a:spLocks noGrp="1"/>
          </p:cNvSpPr>
          <p:nvPr>
            <p:ph type="title"/>
          </p:nvPr>
        </p:nvSpPr>
        <p:spPr>
          <a:xfrm>
            <a:off x="677335" y="609600"/>
            <a:ext cx="8596668" cy="785567"/>
          </a:xfrm>
        </p:spPr>
        <p:txBody>
          <a:bodyPr>
            <a:normAutofit fontScale="90000"/>
          </a:bodyPr>
          <a:lstStyle/>
          <a:p>
            <a:r>
              <a:rPr lang="es-ES" dirty="0"/>
              <a:t>RESTANTES MODIFICACIONES DEL TÍTULO O ESTATUTARIAS</a:t>
            </a:r>
          </a:p>
        </p:txBody>
      </p:sp>
      <p:sp>
        <p:nvSpPr>
          <p:cNvPr id="3" name="Marcador de texto 2">
            <a:extLst>
              <a:ext uri="{FF2B5EF4-FFF2-40B4-BE49-F238E27FC236}">
                <a16:creationId xmlns:a16="http://schemas.microsoft.com/office/drawing/2014/main" xmlns="" id="{E02B3FBE-81AE-49B4-A8E1-8241C87CCDC7}"/>
              </a:ext>
            </a:extLst>
          </p:cNvPr>
          <p:cNvSpPr>
            <a:spLocks noGrp="1"/>
          </p:cNvSpPr>
          <p:nvPr>
            <p:ph type="body" idx="1"/>
          </p:nvPr>
        </p:nvSpPr>
        <p:spPr>
          <a:xfrm>
            <a:off x="677335" y="1970202"/>
            <a:ext cx="8596668" cy="4071160"/>
          </a:xfrm>
        </p:spPr>
        <p:txBody>
          <a:bodyPr>
            <a:normAutofit/>
          </a:bodyPr>
          <a:lstStyle/>
          <a:p>
            <a:r>
              <a:rPr lang="es-ES" sz="3600" b="1" dirty="0">
                <a:solidFill>
                  <a:schemeClr val="accent1"/>
                </a:solidFill>
              </a:rPr>
              <a:t>UNANIMIDAD</a:t>
            </a:r>
            <a:r>
              <a:rPr lang="es-ES" b="1" dirty="0"/>
              <a:t> DE PROPIETARIOS Y CUOTAS </a:t>
            </a:r>
          </a:p>
          <a:p>
            <a:pPr marL="342900" indent="-342900">
              <a:buAutoNum type="arabicPeriod"/>
            </a:pPr>
            <a:r>
              <a:rPr lang="es-ES" b="1" dirty="0"/>
              <a:t>Voto favorable de </a:t>
            </a:r>
            <a:r>
              <a:rPr lang="es-ES" b="1" u="sng" dirty="0"/>
              <a:t>todos</a:t>
            </a:r>
          </a:p>
          <a:p>
            <a:pPr marL="342900" indent="-342900">
              <a:buAutoNum type="arabicPeriod"/>
            </a:pPr>
            <a:r>
              <a:rPr lang="es-ES" b="1" dirty="0"/>
              <a:t>Voto </a:t>
            </a:r>
            <a:r>
              <a:rPr lang="es-ES" b="1" u="sng" dirty="0"/>
              <a:t>favorable de todos los presentes en Junta válidamente constituida sin oposición por parte de los propietarios ausentes </a:t>
            </a:r>
            <a:r>
              <a:rPr lang="es-ES" b="1" dirty="0"/>
              <a:t>transcurrido el plazo de </a:t>
            </a:r>
            <a:r>
              <a:rPr lang="es-ES" dirty="0"/>
              <a:t>3 meses de adoptarse el acuerdo por la Junta de propietarios, salvo que se trate de actos contrarios a la ley o a los estatutos, en cuyo caso será de 1 año a partir de la comunicación del acuerdo.</a:t>
            </a:r>
          </a:p>
          <a:p>
            <a:endParaRPr lang="es-ES" dirty="0"/>
          </a:p>
        </p:txBody>
      </p:sp>
    </p:spTree>
    <p:extLst>
      <p:ext uri="{BB962C8B-B14F-4D97-AF65-F5344CB8AC3E}">
        <p14:creationId xmlns:p14="http://schemas.microsoft.com/office/powerpoint/2010/main" val="3107978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F9B5F1D-58C6-40FC-9495-28E47A8CD379}"/>
              </a:ext>
            </a:extLst>
          </p:cNvPr>
          <p:cNvSpPr>
            <a:spLocks noGrp="1"/>
          </p:cNvSpPr>
          <p:nvPr>
            <p:ph type="title"/>
          </p:nvPr>
        </p:nvSpPr>
        <p:spPr>
          <a:xfrm>
            <a:off x="677335" y="609600"/>
            <a:ext cx="8596668" cy="870408"/>
          </a:xfrm>
        </p:spPr>
        <p:txBody>
          <a:bodyPr>
            <a:normAutofit fontScale="90000"/>
          </a:bodyPr>
          <a:lstStyle/>
          <a:p>
            <a:r>
              <a:rPr lang="es-ES" dirty="0"/>
              <a:t>INSCRIPCIÓN DE MODIFICACIÓN DE ESTATUTOS Y TÍTULO CONSTITUTIVO</a:t>
            </a:r>
          </a:p>
        </p:txBody>
      </p:sp>
      <p:sp>
        <p:nvSpPr>
          <p:cNvPr id="3" name="Marcador de texto 2">
            <a:extLst>
              <a:ext uri="{FF2B5EF4-FFF2-40B4-BE49-F238E27FC236}">
                <a16:creationId xmlns:a16="http://schemas.microsoft.com/office/drawing/2014/main" xmlns="" id="{16A0AD96-232D-47FE-B584-7AF721EB10D1}"/>
              </a:ext>
            </a:extLst>
          </p:cNvPr>
          <p:cNvSpPr>
            <a:spLocks noGrp="1"/>
          </p:cNvSpPr>
          <p:nvPr>
            <p:ph type="body" idx="1"/>
          </p:nvPr>
        </p:nvSpPr>
        <p:spPr>
          <a:xfrm>
            <a:off x="677335" y="1941922"/>
            <a:ext cx="8596668" cy="4099440"/>
          </a:xfrm>
        </p:spPr>
        <p:txBody>
          <a:bodyPr>
            <a:normAutofit fontScale="85000" lnSpcReduction="20000"/>
          </a:bodyPr>
          <a:lstStyle/>
          <a:p>
            <a:r>
              <a:rPr lang="es-ES" dirty="0"/>
              <a:t>OTORGAMIENTO DE </a:t>
            </a:r>
            <a:r>
              <a:rPr lang="es-ES" sz="2400" u="sng" dirty="0"/>
              <a:t>ESCRITURA PÚBLICA </a:t>
            </a:r>
          </a:p>
          <a:p>
            <a:pPr marL="342900" indent="-342900">
              <a:buAutoNum type="alphaLcPeriod"/>
            </a:pPr>
            <a:r>
              <a:rPr lang="es-ES" dirty="0"/>
              <a:t>En los casos en que es suficiente el acuerdo de la comunidad de propietarios según lo expuesto, por el PRESIDENTE DE LA COMUNIDAD acreditado como tal por exhibición del acuerdo en que se le nombra, y en virtud de certificación del libro de actas de la que resulte la aprobación del acuerdo que se ejecuta con las mayorías exigidas en cada caso (desafectación y consiguiente venta de elemento común, vinculación de elementos privativos como anejos, modificaciones estatutarias previstas en la ley con mayorías determinadas).</a:t>
            </a:r>
          </a:p>
          <a:p>
            <a:pPr marL="342900" indent="-342900">
              <a:buAutoNum type="alphaLcPeriod"/>
            </a:pPr>
            <a:r>
              <a:rPr lang="es-ES" dirty="0"/>
              <a:t>En los casos en que es necesario el consentimiento individualizado (como en el de inscripción de bienes a su favor, rectificaciones de descripciones de elementos independientes o concreción de anejos o de conversión de elementos privativos en comunes, así como la redistribución de cuotas salvo si derivan de acto colectivo) concurrencia de todos los propietarios por sí o debidamente representados</a:t>
            </a:r>
          </a:p>
          <a:p>
            <a:r>
              <a:rPr lang="es-ES" dirty="0"/>
              <a:t>Presentación de las LICENCIAS ADMINISTRATIVAS necesarias, en los casos exigidos, como cuando se lleva a cabo una segregación o se </a:t>
            </a:r>
            <a:r>
              <a:rPr lang="es-ES" dirty="0" err="1"/>
              <a:t>amplian</a:t>
            </a:r>
            <a:r>
              <a:rPr lang="es-ES" dirty="0"/>
              <a:t> el número de elementos privativos con respecto a los previstos en la licencia.</a:t>
            </a:r>
          </a:p>
          <a:p>
            <a:r>
              <a:rPr lang="es-ES" dirty="0"/>
              <a:t>Presentación de la documentación necesaria para legalizar el acuerdo adoptado (procedimientos de rectificación de descripciones o </a:t>
            </a:r>
            <a:r>
              <a:rPr lang="es-ES"/>
              <a:t>de superficies)</a:t>
            </a:r>
            <a:endParaRPr lang="es-ES" dirty="0"/>
          </a:p>
        </p:txBody>
      </p:sp>
    </p:spTree>
    <p:extLst>
      <p:ext uri="{BB962C8B-B14F-4D97-AF65-F5344CB8AC3E}">
        <p14:creationId xmlns:p14="http://schemas.microsoft.com/office/powerpoint/2010/main" val="29355660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E080146B-0774-4B44-B809-FEAB424AE9F4}"/>
              </a:ext>
            </a:extLst>
          </p:cNvPr>
          <p:cNvSpPr>
            <a:spLocks noGrp="1"/>
          </p:cNvSpPr>
          <p:nvPr>
            <p:ph type="title"/>
          </p:nvPr>
        </p:nvSpPr>
        <p:spPr/>
        <p:txBody>
          <a:bodyPr>
            <a:normAutofit fontScale="90000"/>
          </a:bodyPr>
          <a:lstStyle/>
          <a:p>
            <a:r>
              <a:rPr lang="es-ES" dirty="0"/>
              <a:t>6. DEUDAS FRENTE A LA COMUNIDAD DE PROPIETARIOS</a:t>
            </a:r>
            <a:br>
              <a:rPr lang="es-ES" dirty="0"/>
            </a:br>
            <a:endParaRPr lang="es-ES" dirty="0"/>
          </a:p>
        </p:txBody>
      </p:sp>
      <p:sp>
        <p:nvSpPr>
          <p:cNvPr id="5" name="Marcador de texto 4">
            <a:extLst>
              <a:ext uri="{FF2B5EF4-FFF2-40B4-BE49-F238E27FC236}">
                <a16:creationId xmlns:a16="http://schemas.microsoft.com/office/drawing/2014/main" xmlns="" id="{D9F3BABF-5383-4B5E-986A-FDCEB85E522C}"/>
              </a:ext>
            </a:extLst>
          </p:cNvPr>
          <p:cNvSpPr>
            <a:spLocks noGrp="1"/>
          </p:cNvSpPr>
          <p:nvPr>
            <p:ph type="body" idx="1"/>
          </p:nvPr>
        </p:nvSpPr>
        <p:spPr/>
        <p:txBody>
          <a:bodyPr/>
          <a:lstStyle/>
          <a:p>
            <a:r>
              <a:rPr lang="es-ES" dirty="0"/>
              <a:t>EJECUCIÓN Y CARÁCTER PRIVILEGIADO. ADJUDICACIÓN A FAVOR DE LA PROPIEDAD HORIZONTAL</a:t>
            </a:r>
          </a:p>
        </p:txBody>
      </p:sp>
    </p:spTree>
    <p:extLst>
      <p:ext uri="{BB962C8B-B14F-4D97-AF65-F5344CB8AC3E}">
        <p14:creationId xmlns:p14="http://schemas.microsoft.com/office/powerpoint/2010/main" val="107064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89857" y="587829"/>
            <a:ext cx="8654143" cy="794657"/>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CONSTANCIA REGISTRAL DEL PROCEDIMIENTO DE RECLAMACIÓN DE DEUDAS</a:t>
            </a:r>
            <a:endParaRPr lang="es-ES" b="1" dirty="0">
              <a:solidFill>
                <a:schemeClr val="tx1"/>
              </a:solidFill>
            </a:endParaRPr>
          </a:p>
        </p:txBody>
      </p:sp>
      <p:sp>
        <p:nvSpPr>
          <p:cNvPr id="3" name="CuadroTexto 2"/>
          <p:cNvSpPr txBox="1"/>
          <p:nvPr/>
        </p:nvSpPr>
        <p:spPr>
          <a:xfrm>
            <a:off x="566057" y="2078896"/>
            <a:ext cx="9372600" cy="2862322"/>
          </a:xfrm>
          <a:prstGeom prst="rect">
            <a:avLst/>
          </a:prstGeom>
          <a:noFill/>
        </p:spPr>
        <p:txBody>
          <a:bodyPr wrap="square" rtlCol="0">
            <a:spAutoFit/>
          </a:bodyPr>
          <a:lstStyle/>
          <a:p>
            <a:r>
              <a:rPr lang="es-ES" dirty="0" smtClean="0"/>
              <a:t>No es practicable la anotación de demanda de reclamación de deudas, porque no tiene trascendencia real.</a:t>
            </a:r>
          </a:p>
          <a:p>
            <a:endParaRPr lang="es-ES" dirty="0"/>
          </a:p>
          <a:p>
            <a:r>
              <a:rPr lang="es-ES" dirty="0" smtClean="0"/>
              <a:t>Ello debe hacerse a través de una </a:t>
            </a:r>
            <a:r>
              <a:rPr lang="es-ES" b="1" dirty="0" smtClean="0"/>
              <a:t>anotación de embargo</a:t>
            </a:r>
          </a:p>
          <a:p>
            <a:endParaRPr lang="es-ES" dirty="0">
              <a:solidFill>
                <a:schemeClr val="accent1"/>
              </a:solidFill>
            </a:endParaRPr>
          </a:p>
          <a:p>
            <a:r>
              <a:rPr lang="es-ES" dirty="0" smtClean="0"/>
              <a:t>Sí es </a:t>
            </a:r>
            <a:r>
              <a:rPr lang="es-ES" dirty="0" err="1" smtClean="0"/>
              <a:t>anotable</a:t>
            </a:r>
            <a:r>
              <a:rPr lang="es-ES" dirty="0" smtClean="0"/>
              <a:t> la demanda de reclamación de deudas si se hace valer la preferencia del 9.1e) porque esa preferencia sí tiene carácter real dada la alteración de rango:</a:t>
            </a:r>
          </a:p>
          <a:p>
            <a:pPr marL="742950" lvl="1" indent="-285750">
              <a:buFont typeface="Arial" panose="020B0604020202020204" pitchFamily="34" charset="0"/>
              <a:buChar char="•"/>
            </a:pPr>
            <a:r>
              <a:rPr lang="es-ES" dirty="0" smtClean="0"/>
              <a:t>Debe pedirse expresamente la constancia de la preferencia del crédito frente a anteriores acreedores, quienes deberán ser parte en el procedimiento</a:t>
            </a:r>
          </a:p>
          <a:p>
            <a:pPr marL="742950" lvl="1" indent="-285750">
              <a:buFont typeface="Arial" panose="020B0604020202020204" pitchFamily="34" charset="0"/>
              <a:buChar char="•"/>
            </a:pPr>
            <a:r>
              <a:rPr lang="es-ES" dirty="0" smtClean="0"/>
              <a:t>Demandarse al actual titular registral por las deudas del anterior propietario</a:t>
            </a:r>
            <a:endParaRPr lang="es-ES" dirty="0"/>
          </a:p>
        </p:txBody>
      </p:sp>
    </p:spTree>
    <p:extLst>
      <p:ext uri="{BB962C8B-B14F-4D97-AF65-F5344CB8AC3E}">
        <p14:creationId xmlns:p14="http://schemas.microsoft.com/office/powerpoint/2010/main" val="621659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7457" y="468085"/>
            <a:ext cx="8665029" cy="870857"/>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ADJUDICACIÓN DE LA FINCA EJECUTADA A LA COMUNIDAD DE PROPIETARIOS</a:t>
            </a:r>
            <a:endParaRPr lang="es-ES" b="1" dirty="0">
              <a:solidFill>
                <a:schemeClr val="tx1"/>
              </a:solidFill>
            </a:endParaRPr>
          </a:p>
        </p:txBody>
      </p:sp>
      <p:sp>
        <p:nvSpPr>
          <p:cNvPr id="3" name="CuadroTexto 2"/>
          <p:cNvSpPr txBox="1"/>
          <p:nvPr/>
        </p:nvSpPr>
        <p:spPr>
          <a:xfrm>
            <a:off x="337457" y="1654629"/>
            <a:ext cx="9394372" cy="3693319"/>
          </a:xfrm>
          <a:prstGeom prst="rect">
            <a:avLst/>
          </a:prstGeom>
          <a:noFill/>
        </p:spPr>
        <p:txBody>
          <a:bodyPr wrap="square" rtlCol="0">
            <a:spAutoFit/>
          </a:bodyPr>
          <a:lstStyle/>
          <a:p>
            <a:r>
              <a:rPr lang="es-ES" dirty="0" smtClean="0"/>
              <a:t>Tradicionalmente se rechazaba la inscripción de las fincas a favor de la Comunidad de Propietarios por falta de personalidad jurídica.</a:t>
            </a:r>
          </a:p>
          <a:p>
            <a:endParaRPr lang="es-ES" dirty="0"/>
          </a:p>
          <a:p>
            <a:r>
              <a:rPr lang="es-ES" dirty="0" smtClean="0"/>
              <a:t>Cambio de criterio por la DGRN en RR 12.2.16 y 26.7.17</a:t>
            </a:r>
          </a:p>
          <a:p>
            <a:endParaRPr lang="es-ES" dirty="0"/>
          </a:p>
          <a:p>
            <a:r>
              <a:rPr lang="es-ES" dirty="0" smtClean="0"/>
              <a:t>Es admisible la inscripción de fincas a nombre de la Comunidad de Propietarios, con carácter transitorio, si es como </a:t>
            </a:r>
            <a:r>
              <a:rPr lang="es-ES" b="1" dirty="0" smtClean="0"/>
              <a:t>consecuencia de una ejecución</a:t>
            </a:r>
            <a:endParaRPr lang="es-ES" b="1" dirty="0"/>
          </a:p>
          <a:p>
            <a:endParaRPr lang="es-ES" dirty="0" smtClean="0"/>
          </a:p>
          <a:p>
            <a:r>
              <a:rPr lang="es-ES" dirty="0" smtClean="0"/>
              <a:t>La Comunidad de Propietarios es un ente con proyección jurídica propia, que si bien carece de personalidad jurídica, sí tiene capacidad procesal.</a:t>
            </a:r>
          </a:p>
          <a:p>
            <a:endParaRPr lang="es-ES" dirty="0"/>
          </a:p>
          <a:p>
            <a:r>
              <a:rPr lang="es-ES" dirty="0" smtClean="0"/>
              <a:t>Si se le permite ser titular de un embargo, es una consecuencia lógica el que pueda resultar adjudicataria del bien embargado</a:t>
            </a:r>
          </a:p>
        </p:txBody>
      </p:sp>
      <p:sp>
        <p:nvSpPr>
          <p:cNvPr id="4" name="Estrella de 5 puntas 3"/>
          <p:cNvSpPr/>
          <p:nvPr/>
        </p:nvSpPr>
        <p:spPr>
          <a:xfrm>
            <a:off x="489857" y="5704114"/>
            <a:ext cx="141514" cy="14151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CuadroTexto 4"/>
          <p:cNvSpPr txBox="1"/>
          <p:nvPr/>
        </p:nvSpPr>
        <p:spPr>
          <a:xfrm>
            <a:off x="740229" y="5617029"/>
            <a:ext cx="8349342" cy="646331"/>
          </a:xfrm>
          <a:prstGeom prst="rect">
            <a:avLst/>
          </a:prstGeom>
          <a:noFill/>
        </p:spPr>
        <p:txBody>
          <a:bodyPr wrap="square" rtlCol="0">
            <a:spAutoFit/>
          </a:bodyPr>
          <a:lstStyle/>
          <a:p>
            <a:r>
              <a:rPr lang="es-ES" dirty="0" smtClean="0"/>
              <a:t>Además no es necesario que el elemento trabado y adjudicado esté en la misma comunidad</a:t>
            </a:r>
            <a:endParaRPr lang="es-ES" dirty="0"/>
          </a:p>
        </p:txBody>
      </p:sp>
    </p:spTree>
    <p:extLst>
      <p:ext uri="{BB962C8B-B14F-4D97-AF65-F5344CB8AC3E}">
        <p14:creationId xmlns:p14="http://schemas.microsoft.com/office/powerpoint/2010/main" val="2020436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540327" y="249382"/>
            <a:ext cx="11471564" cy="584775"/>
          </a:xfrm>
          <a:prstGeom prst="rect">
            <a:avLst/>
          </a:prstGeom>
          <a:noFill/>
        </p:spPr>
        <p:txBody>
          <a:bodyPr wrap="square" rtlCol="0">
            <a:spAutoFit/>
          </a:bodyPr>
          <a:lstStyle/>
          <a:p>
            <a:pPr algn="ctr"/>
            <a:r>
              <a:rPr lang="es-ES" sz="3200" b="1" dirty="0" smtClean="0"/>
              <a:t>EL REGISTRO DE LA PROPIEDAD</a:t>
            </a:r>
            <a:endParaRPr lang="es-ES" sz="3200" b="1" dirty="0"/>
          </a:p>
        </p:txBody>
      </p:sp>
      <p:sp>
        <p:nvSpPr>
          <p:cNvPr id="10" name="CuadroTexto 9"/>
          <p:cNvSpPr txBox="1"/>
          <p:nvPr/>
        </p:nvSpPr>
        <p:spPr>
          <a:xfrm>
            <a:off x="363682" y="1023751"/>
            <a:ext cx="2026227" cy="369332"/>
          </a:xfrm>
          <a:prstGeom prst="rect">
            <a:avLst/>
          </a:prstGeom>
          <a:noFill/>
        </p:spPr>
        <p:txBody>
          <a:bodyPr wrap="square" rtlCol="0">
            <a:spAutoFit/>
          </a:bodyPr>
          <a:lstStyle/>
          <a:p>
            <a:r>
              <a:rPr lang="es-ES" dirty="0" smtClean="0"/>
              <a:t>Triple perspectiva</a:t>
            </a:r>
            <a:endParaRPr lang="es-ES" dirty="0"/>
          </a:p>
        </p:txBody>
      </p:sp>
      <p:sp>
        <p:nvSpPr>
          <p:cNvPr id="11" name="Rectángulo redondeado 10"/>
          <p:cNvSpPr/>
          <p:nvPr/>
        </p:nvSpPr>
        <p:spPr>
          <a:xfrm>
            <a:off x="187036" y="3132114"/>
            <a:ext cx="1454729" cy="1049481"/>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REGISTRO DE LA PROPIEDAD</a:t>
            </a:r>
            <a:endParaRPr lang="es-ES" dirty="0">
              <a:solidFill>
                <a:schemeClr val="tx1"/>
              </a:solidFill>
            </a:endParaRPr>
          </a:p>
        </p:txBody>
      </p:sp>
      <p:sp>
        <p:nvSpPr>
          <p:cNvPr id="12" name="Abrir llave 11"/>
          <p:cNvSpPr/>
          <p:nvPr/>
        </p:nvSpPr>
        <p:spPr>
          <a:xfrm>
            <a:off x="1735282" y="1770905"/>
            <a:ext cx="270163" cy="3948547"/>
          </a:xfrm>
          <a:prstGeom prst="leftBrace">
            <a:avLst/>
          </a:prstGeom>
          <a:ln w="127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3" name="Rectángulo redondeado 12"/>
          <p:cNvSpPr/>
          <p:nvPr/>
        </p:nvSpPr>
        <p:spPr>
          <a:xfrm>
            <a:off x="2005445" y="1599910"/>
            <a:ext cx="1548246" cy="555459"/>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Institución jurídica</a:t>
            </a:r>
            <a:endParaRPr lang="es-ES" b="1" dirty="0">
              <a:solidFill>
                <a:schemeClr val="tx1"/>
              </a:solidFill>
            </a:endParaRPr>
          </a:p>
        </p:txBody>
      </p:sp>
      <p:sp>
        <p:nvSpPr>
          <p:cNvPr id="14" name="Rectángulo redondeado 13"/>
          <p:cNvSpPr/>
          <p:nvPr/>
        </p:nvSpPr>
        <p:spPr>
          <a:xfrm>
            <a:off x="2005445" y="3347953"/>
            <a:ext cx="1548246" cy="581891"/>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Oficina pública</a:t>
            </a:r>
            <a:endParaRPr lang="es-ES" b="1" dirty="0">
              <a:solidFill>
                <a:schemeClr val="tx1"/>
              </a:solidFill>
            </a:endParaRPr>
          </a:p>
        </p:txBody>
      </p:sp>
      <p:sp>
        <p:nvSpPr>
          <p:cNvPr id="15" name="Rectángulo redondeado 14"/>
          <p:cNvSpPr/>
          <p:nvPr/>
        </p:nvSpPr>
        <p:spPr>
          <a:xfrm>
            <a:off x="2005445" y="5147953"/>
            <a:ext cx="1548246" cy="571500"/>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Conjunto de libros</a:t>
            </a:r>
            <a:endParaRPr lang="es-ES" b="1" dirty="0">
              <a:solidFill>
                <a:schemeClr val="tx1"/>
              </a:solidFill>
            </a:endParaRPr>
          </a:p>
        </p:txBody>
      </p:sp>
      <p:sp>
        <p:nvSpPr>
          <p:cNvPr id="16" name="Flecha derecha 15"/>
          <p:cNvSpPr/>
          <p:nvPr/>
        </p:nvSpPr>
        <p:spPr>
          <a:xfrm>
            <a:off x="3647208" y="1734536"/>
            <a:ext cx="270164" cy="286205"/>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Flecha derecha 16"/>
          <p:cNvSpPr/>
          <p:nvPr/>
        </p:nvSpPr>
        <p:spPr>
          <a:xfrm>
            <a:off x="3647208" y="3513753"/>
            <a:ext cx="270164" cy="286205"/>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Flecha derecha 17"/>
          <p:cNvSpPr/>
          <p:nvPr/>
        </p:nvSpPr>
        <p:spPr>
          <a:xfrm>
            <a:off x="3647208" y="5352944"/>
            <a:ext cx="270164" cy="286205"/>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8</a:t>
            </a:r>
          </a:p>
          <a:p>
            <a:pPr algn="ctr"/>
            <a:endParaRPr lang="es-ES" dirty="0"/>
          </a:p>
        </p:txBody>
      </p:sp>
      <p:sp>
        <p:nvSpPr>
          <p:cNvPr id="2" name="CuadroTexto 1"/>
          <p:cNvSpPr txBox="1"/>
          <p:nvPr/>
        </p:nvSpPr>
        <p:spPr>
          <a:xfrm>
            <a:off x="3917372" y="1415245"/>
            <a:ext cx="7917873" cy="1200329"/>
          </a:xfrm>
          <a:prstGeom prst="rect">
            <a:avLst/>
          </a:prstGeom>
          <a:noFill/>
        </p:spPr>
        <p:txBody>
          <a:bodyPr wrap="square" rtlCol="0">
            <a:spAutoFit/>
          </a:bodyPr>
          <a:lstStyle/>
          <a:p>
            <a:pPr algn="just"/>
            <a:r>
              <a:rPr lang="es-ES" dirty="0" smtClean="0"/>
              <a:t>Institución jurídica que está al servicio del Derecho privado, a cargo del Registrador de la Propiedad, que se lleva por el sistema de folio real y que con carácter exclusivo y excluyente tiene por objeto fundamental la publicidad jurídica de los derechos reales sobre bienes inmuebles</a:t>
            </a:r>
            <a:endParaRPr lang="es-ES" dirty="0"/>
          </a:p>
        </p:txBody>
      </p:sp>
      <p:sp>
        <p:nvSpPr>
          <p:cNvPr id="3" name="CuadroTexto 2"/>
          <p:cNvSpPr txBox="1"/>
          <p:nvPr/>
        </p:nvSpPr>
        <p:spPr>
          <a:xfrm>
            <a:off x="3917371" y="3228181"/>
            <a:ext cx="7917873" cy="1200329"/>
          </a:xfrm>
          <a:prstGeom prst="rect">
            <a:avLst/>
          </a:prstGeom>
          <a:noFill/>
        </p:spPr>
        <p:txBody>
          <a:bodyPr wrap="square" rtlCol="0">
            <a:spAutoFit/>
          </a:bodyPr>
          <a:lstStyle/>
          <a:p>
            <a:pPr algn="just"/>
            <a:r>
              <a:rPr lang="es-ES" dirty="0" smtClean="0"/>
              <a:t>Oficina pública radicada en la capital del distrito hipotecario donde ejerce sus funciones, que se encuentra a cargo de los Registradores de la Propiedad correspondientes y que depende de modo inmediato de la Dirección General de los Registros y del Notariado</a:t>
            </a:r>
            <a:endParaRPr lang="es-ES" dirty="0"/>
          </a:p>
        </p:txBody>
      </p:sp>
      <p:sp>
        <p:nvSpPr>
          <p:cNvPr id="4" name="CuadroTexto 3"/>
          <p:cNvSpPr txBox="1"/>
          <p:nvPr/>
        </p:nvSpPr>
        <p:spPr>
          <a:xfrm>
            <a:off x="3917372" y="5147953"/>
            <a:ext cx="7917872" cy="923330"/>
          </a:xfrm>
          <a:prstGeom prst="rect">
            <a:avLst/>
          </a:prstGeom>
          <a:noFill/>
        </p:spPr>
        <p:txBody>
          <a:bodyPr wrap="square" rtlCol="0">
            <a:spAutoFit/>
          </a:bodyPr>
          <a:lstStyle/>
          <a:p>
            <a:pPr algn="just"/>
            <a:r>
              <a:rPr lang="es-ES" dirty="0" smtClean="0"/>
              <a:t>Reunión ordenada de los libros oficiales que debidamente numerados y legalizados existen en cada oficina registral en los que se practica conforme a la Ley los asientos correspondientes a los actos inscribibles</a:t>
            </a:r>
            <a:endParaRPr lang="es-ES" dirty="0"/>
          </a:p>
        </p:txBody>
      </p:sp>
    </p:spTree>
    <p:extLst>
      <p:ext uri="{BB962C8B-B14F-4D97-AF65-F5344CB8AC3E}">
        <p14:creationId xmlns:p14="http://schemas.microsoft.com/office/powerpoint/2010/main" val="721438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88166" y="2202628"/>
            <a:ext cx="5865542" cy="2308324"/>
          </a:xfrm>
          <a:prstGeom prst="rect">
            <a:avLst/>
          </a:prstGeom>
          <a:noFill/>
        </p:spPr>
        <p:txBody>
          <a:bodyPr wrap="square" rtlCol="0">
            <a:spAutoFit/>
          </a:bodyPr>
          <a:lstStyle/>
          <a:p>
            <a:pPr algn="just"/>
            <a:r>
              <a:rPr lang="es-ES" dirty="0" smtClean="0"/>
              <a:t>El Registro de la Propiedad es una institución jurídica que persigue la seguridad del tráfico jurídico inmobiliario mediante la toma de razón los actos que en el mismo se desarrollan, previo examen de su legalidad en el ámbito civil, y dotando al titular de los efectos legitimadores que proporciona la inscripción y protege a los terceros adquirentes que lo hacen confiando en sus pronunciamientos.</a:t>
            </a:r>
            <a:endParaRPr lang="es-ES" dirty="0"/>
          </a:p>
        </p:txBody>
      </p:sp>
      <p:sp>
        <p:nvSpPr>
          <p:cNvPr id="5" name="Rectángulo redondeado 4"/>
          <p:cNvSpPr/>
          <p:nvPr/>
        </p:nvSpPr>
        <p:spPr>
          <a:xfrm>
            <a:off x="2587084" y="1578171"/>
            <a:ext cx="6467707" cy="3557239"/>
          </a:xfrm>
          <a:prstGeom prst="round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444444444444444444444444</a:t>
            </a:r>
            <a:endParaRPr lang="es-ES" dirty="0"/>
          </a:p>
        </p:txBody>
      </p:sp>
    </p:spTree>
    <p:extLst>
      <p:ext uri="{BB962C8B-B14F-4D97-AF65-F5344CB8AC3E}">
        <p14:creationId xmlns:p14="http://schemas.microsoft.com/office/powerpoint/2010/main" val="409574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32609" y="737755"/>
            <a:ext cx="10224655" cy="584775"/>
          </a:xfrm>
          <a:prstGeom prst="rect">
            <a:avLst/>
          </a:prstGeom>
          <a:noFill/>
        </p:spPr>
        <p:txBody>
          <a:bodyPr wrap="square" rtlCol="0">
            <a:spAutoFit/>
          </a:bodyPr>
          <a:lstStyle/>
          <a:p>
            <a:pPr algn="ctr"/>
            <a:r>
              <a:rPr lang="es-ES" sz="3200" b="1" dirty="0" smtClean="0"/>
              <a:t>LOS PRINCIPIOS HIPOTECARIOS</a:t>
            </a:r>
            <a:endParaRPr lang="es-ES" sz="3200" b="1" dirty="0"/>
          </a:p>
        </p:txBody>
      </p:sp>
      <p:sp>
        <p:nvSpPr>
          <p:cNvPr id="4" name="CuadroTexto 3"/>
          <p:cNvSpPr txBox="1"/>
          <p:nvPr/>
        </p:nvSpPr>
        <p:spPr>
          <a:xfrm>
            <a:off x="966355" y="1714659"/>
            <a:ext cx="10048009" cy="400110"/>
          </a:xfrm>
          <a:prstGeom prst="rect">
            <a:avLst/>
          </a:prstGeom>
          <a:noFill/>
        </p:spPr>
        <p:txBody>
          <a:bodyPr wrap="square" rtlCol="0">
            <a:spAutoFit/>
          </a:bodyPr>
          <a:lstStyle/>
          <a:p>
            <a:r>
              <a:rPr lang="es-ES" sz="2000" u="sng" dirty="0" smtClean="0"/>
              <a:t>Son las reglas fundamentales que ordenan el sistema registral español</a:t>
            </a:r>
            <a:endParaRPr lang="es-ES" sz="2000" u="sng" dirty="0"/>
          </a:p>
        </p:txBody>
      </p:sp>
      <p:sp>
        <p:nvSpPr>
          <p:cNvPr id="6" name="CuadroTexto 5"/>
          <p:cNvSpPr txBox="1"/>
          <p:nvPr/>
        </p:nvSpPr>
        <p:spPr>
          <a:xfrm>
            <a:off x="3813463" y="3618556"/>
            <a:ext cx="4312227" cy="400110"/>
          </a:xfrm>
          <a:prstGeom prst="rect">
            <a:avLst/>
          </a:prstGeom>
          <a:noFill/>
        </p:spPr>
        <p:txBody>
          <a:bodyPr wrap="square" rtlCol="0">
            <a:spAutoFit/>
          </a:bodyPr>
          <a:lstStyle/>
          <a:p>
            <a:pPr algn="ctr"/>
            <a:r>
              <a:rPr lang="es-ES" sz="2000" dirty="0" smtClean="0"/>
              <a:t>CLASIFICACIÓN</a:t>
            </a:r>
            <a:endParaRPr lang="es-ES" sz="2000" dirty="0"/>
          </a:p>
        </p:txBody>
      </p:sp>
      <p:sp>
        <p:nvSpPr>
          <p:cNvPr id="8" name="CuadroTexto 7"/>
          <p:cNvSpPr txBox="1"/>
          <p:nvPr/>
        </p:nvSpPr>
        <p:spPr>
          <a:xfrm>
            <a:off x="1309255" y="4101438"/>
            <a:ext cx="2867890" cy="1015663"/>
          </a:xfrm>
          <a:prstGeom prst="rect">
            <a:avLst/>
          </a:prstGeom>
          <a:noFill/>
        </p:spPr>
        <p:txBody>
          <a:bodyPr wrap="square" rtlCol="0">
            <a:spAutoFit/>
          </a:bodyPr>
          <a:lstStyle/>
          <a:p>
            <a:pPr algn="ctr"/>
            <a:r>
              <a:rPr lang="es-ES" sz="2000" dirty="0" smtClean="0"/>
              <a:t>PREVIOS</a:t>
            </a:r>
          </a:p>
          <a:p>
            <a:pPr marL="285750" indent="-285750">
              <a:buFont typeface="Arial" panose="020B0604020202020204" pitchFamily="34" charset="0"/>
              <a:buChar char="•"/>
            </a:pPr>
            <a:r>
              <a:rPr lang="es-ES" sz="2000" dirty="0" smtClean="0"/>
              <a:t>Rogación</a:t>
            </a:r>
          </a:p>
          <a:p>
            <a:pPr marL="285750" indent="-285750">
              <a:buFont typeface="Arial" panose="020B0604020202020204" pitchFamily="34" charset="0"/>
              <a:buChar char="•"/>
            </a:pPr>
            <a:r>
              <a:rPr lang="es-ES" sz="2000" dirty="0" smtClean="0"/>
              <a:t>legalidad</a:t>
            </a:r>
            <a:endParaRPr lang="es-ES" sz="2000" dirty="0"/>
          </a:p>
        </p:txBody>
      </p:sp>
      <p:sp>
        <p:nvSpPr>
          <p:cNvPr id="9" name="CuadroTexto 8"/>
          <p:cNvSpPr txBox="1"/>
          <p:nvPr/>
        </p:nvSpPr>
        <p:spPr>
          <a:xfrm>
            <a:off x="4488873" y="4101438"/>
            <a:ext cx="2961409" cy="1631216"/>
          </a:xfrm>
          <a:prstGeom prst="rect">
            <a:avLst/>
          </a:prstGeom>
          <a:noFill/>
        </p:spPr>
        <p:txBody>
          <a:bodyPr wrap="square" rtlCol="0">
            <a:spAutoFit/>
          </a:bodyPr>
          <a:lstStyle/>
          <a:p>
            <a:pPr algn="ctr"/>
            <a:r>
              <a:rPr lang="es-ES" sz="2000" dirty="0" smtClean="0"/>
              <a:t>SIMULTÁNEOS</a:t>
            </a:r>
          </a:p>
          <a:p>
            <a:pPr marL="285750" indent="-285750">
              <a:buFont typeface="Arial" panose="020B0604020202020204" pitchFamily="34" charset="0"/>
              <a:buChar char="•"/>
            </a:pPr>
            <a:r>
              <a:rPr lang="es-ES" sz="2000" dirty="0" smtClean="0"/>
              <a:t>Prioridad</a:t>
            </a:r>
          </a:p>
          <a:p>
            <a:pPr marL="285750" indent="-285750">
              <a:buFont typeface="Arial" panose="020B0604020202020204" pitchFamily="34" charset="0"/>
              <a:buChar char="•"/>
            </a:pPr>
            <a:r>
              <a:rPr lang="es-ES" sz="2000" dirty="0" smtClean="0"/>
              <a:t>Especialidad</a:t>
            </a:r>
          </a:p>
          <a:p>
            <a:pPr marL="285750" indent="-285750">
              <a:buFont typeface="Arial" panose="020B0604020202020204" pitchFamily="34" charset="0"/>
              <a:buChar char="•"/>
            </a:pPr>
            <a:r>
              <a:rPr lang="es-ES" sz="2000" dirty="0" smtClean="0"/>
              <a:t>Tracto sucesivo</a:t>
            </a:r>
          </a:p>
          <a:p>
            <a:endParaRPr lang="es-ES" sz="2000" dirty="0"/>
          </a:p>
        </p:txBody>
      </p:sp>
      <p:sp>
        <p:nvSpPr>
          <p:cNvPr id="10" name="CuadroTexto 9"/>
          <p:cNvSpPr txBox="1"/>
          <p:nvPr/>
        </p:nvSpPr>
        <p:spPr>
          <a:xfrm>
            <a:off x="8009117" y="4101438"/>
            <a:ext cx="2994856" cy="1323439"/>
          </a:xfrm>
          <a:prstGeom prst="rect">
            <a:avLst/>
          </a:prstGeom>
          <a:noFill/>
        </p:spPr>
        <p:txBody>
          <a:bodyPr wrap="square" rtlCol="0">
            <a:spAutoFit/>
          </a:bodyPr>
          <a:lstStyle/>
          <a:p>
            <a:pPr algn="ctr"/>
            <a:r>
              <a:rPr lang="es-ES" sz="2000" smtClean="0"/>
              <a:t>POSTERIORES</a:t>
            </a:r>
            <a:endParaRPr lang="es-ES" sz="2000" dirty="0" smtClean="0"/>
          </a:p>
          <a:p>
            <a:pPr marL="285750" indent="-285750">
              <a:buFont typeface="Arial" panose="020B0604020202020204" pitchFamily="34" charset="0"/>
              <a:buChar char="•"/>
            </a:pPr>
            <a:r>
              <a:rPr lang="es-ES" sz="2000" dirty="0" smtClean="0"/>
              <a:t>Publicidad:</a:t>
            </a:r>
          </a:p>
          <a:p>
            <a:pPr marL="742950" lvl="1" indent="-285750">
              <a:buFont typeface="Wingdings" panose="05000000000000000000" pitchFamily="2" charset="2"/>
              <a:buChar char="§"/>
            </a:pPr>
            <a:r>
              <a:rPr lang="es-ES" sz="2000" dirty="0" smtClean="0"/>
              <a:t>Legitimación</a:t>
            </a:r>
          </a:p>
          <a:p>
            <a:pPr marL="742950" lvl="1" indent="-285750">
              <a:buFont typeface="Wingdings" panose="05000000000000000000" pitchFamily="2" charset="2"/>
              <a:buChar char="§"/>
            </a:pPr>
            <a:r>
              <a:rPr lang="es-ES" sz="2000" dirty="0" smtClean="0"/>
              <a:t>Fe pública registral </a:t>
            </a:r>
            <a:endParaRPr lang="es-ES" sz="2000" dirty="0"/>
          </a:p>
        </p:txBody>
      </p:sp>
      <p:sp>
        <p:nvSpPr>
          <p:cNvPr id="3" name="CuadroTexto 2"/>
          <p:cNvSpPr txBox="1"/>
          <p:nvPr/>
        </p:nvSpPr>
        <p:spPr>
          <a:xfrm>
            <a:off x="966355" y="2743200"/>
            <a:ext cx="8499763" cy="369332"/>
          </a:xfrm>
          <a:prstGeom prst="rect">
            <a:avLst/>
          </a:prstGeom>
          <a:noFill/>
        </p:spPr>
        <p:txBody>
          <a:bodyPr wrap="square" rtlCol="0">
            <a:spAutoFit/>
          </a:bodyPr>
          <a:lstStyle/>
          <a:p>
            <a:r>
              <a:rPr lang="es-ES" dirty="0" smtClean="0"/>
              <a:t>Son determinantes para explicar los efectos que produce una inscripción</a:t>
            </a:r>
            <a:endParaRPr lang="es-ES" dirty="0"/>
          </a:p>
        </p:txBody>
      </p:sp>
    </p:spTree>
    <p:extLst>
      <p:ext uri="{BB962C8B-B14F-4D97-AF65-F5344CB8AC3E}">
        <p14:creationId xmlns:p14="http://schemas.microsoft.com/office/powerpoint/2010/main" val="1959921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8210" y="270163"/>
            <a:ext cx="11804072" cy="461665"/>
          </a:xfrm>
          <a:prstGeom prst="rect">
            <a:avLst/>
          </a:prstGeom>
          <a:noFill/>
        </p:spPr>
        <p:txBody>
          <a:bodyPr wrap="square" rtlCol="0">
            <a:spAutoFit/>
          </a:bodyPr>
          <a:lstStyle/>
          <a:p>
            <a:pPr algn="ctr"/>
            <a:r>
              <a:rPr lang="es-ES" sz="2400" b="1" dirty="0" smtClean="0"/>
              <a:t>PRINCIPIOS PREVIOS A LA INSCRIPCIÓN</a:t>
            </a:r>
            <a:endParaRPr lang="es-ES" sz="2400" b="1" dirty="0"/>
          </a:p>
        </p:txBody>
      </p:sp>
      <p:sp>
        <p:nvSpPr>
          <p:cNvPr id="3" name="CuadroTexto 2"/>
          <p:cNvSpPr txBox="1"/>
          <p:nvPr/>
        </p:nvSpPr>
        <p:spPr>
          <a:xfrm>
            <a:off x="197427" y="788225"/>
            <a:ext cx="3366655" cy="369332"/>
          </a:xfrm>
          <a:prstGeom prst="rect">
            <a:avLst/>
          </a:prstGeom>
          <a:noFill/>
        </p:spPr>
        <p:txBody>
          <a:bodyPr wrap="square" rtlCol="0">
            <a:spAutoFit/>
          </a:bodyPr>
          <a:lstStyle/>
          <a:p>
            <a:r>
              <a:rPr lang="es-ES" b="1" dirty="0" smtClean="0">
                <a:solidFill>
                  <a:schemeClr val="accent1"/>
                </a:solidFill>
              </a:rPr>
              <a:t>PRINCIPIO DE ROGACIÓN</a:t>
            </a:r>
            <a:endParaRPr lang="es-ES" b="1" dirty="0">
              <a:solidFill>
                <a:schemeClr val="accent1"/>
              </a:solidFill>
            </a:endParaRPr>
          </a:p>
        </p:txBody>
      </p:sp>
      <p:sp>
        <p:nvSpPr>
          <p:cNvPr id="4" name="CuadroTexto 3"/>
          <p:cNvSpPr txBox="1"/>
          <p:nvPr/>
        </p:nvSpPr>
        <p:spPr>
          <a:xfrm>
            <a:off x="218210" y="1359725"/>
            <a:ext cx="11700163" cy="1754326"/>
          </a:xfrm>
          <a:prstGeom prst="rect">
            <a:avLst/>
          </a:prstGeom>
          <a:noFill/>
        </p:spPr>
        <p:txBody>
          <a:bodyPr wrap="square" rtlCol="0">
            <a:spAutoFit/>
          </a:bodyPr>
          <a:lstStyle/>
          <a:p>
            <a:pPr algn="just"/>
            <a:r>
              <a:rPr lang="es-ES" dirty="0" smtClean="0"/>
              <a:t>Se precisa la </a:t>
            </a:r>
            <a:r>
              <a:rPr lang="es-ES" u="sng" dirty="0" smtClean="0"/>
              <a:t>instancia de parte </a:t>
            </a:r>
            <a:r>
              <a:rPr lang="es-ES" dirty="0" smtClean="0"/>
              <a:t>o un mandamiento de autoridad judicial o administrativa para iniciar el procedimiento registral</a:t>
            </a:r>
          </a:p>
          <a:p>
            <a:pPr algn="just"/>
            <a:endParaRPr lang="es-ES" dirty="0"/>
          </a:p>
          <a:p>
            <a:pPr algn="just"/>
            <a:endParaRPr lang="es-ES" dirty="0" smtClean="0"/>
          </a:p>
          <a:p>
            <a:pPr algn="just"/>
            <a:endParaRPr lang="es-ES" dirty="0"/>
          </a:p>
          <a:p>
            <a:pPr algn="just"/>
            <a:r>
              <a:rPr lang="es-ES" dirty="0" smtClean="0"/>
              <a:t>En casos excepcionales el Registrador puede actuar de oficio: cancelación de anotaciones o notas de afección caducadas…</a:t>
            </a:r>
            <a:endParaRPr lang="es-ES" dirty="0"/>
          </a:p>
        </p:txBody>
      </p:sp>
      <p:sp>
        <p:nvSpPr>
          <p:cNvPr id="5" name="Flecha doblada hacia arriba 4"/>
          <p:cNvSpPr/>
          <p:nvPr/>
        </p:nvSpPr>
        <p:spPr>
          <a:xfrm rot="5400000">
            <a:off x="748145" y="2047620"/>
            <a:ext cx="384464" cy="301336"/>
          </a:xfrm>
          <a:prstGeom prst="ben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p:cNvSpPr txBox="1"/>
          <p:nvPr/>
        </p:nvSpPr>
        <p:spPr>
          <a:xfrm>
            <a:off x="1205345" y="2046711"/>
            <a:ext cx="10713028" cy="646331"/>
          </a:xfrm>
          <a:prstGeom prst="rect">
            <a:avLst/>
          </a:prstGeom>
          <a:noFill/>
        </p:spPr>
        <p:txBody>
          <a:bodyPr wrap="square" rtlCol="0">
            <a:spAutoFit/>
          </a:bodyPr>
          <a:lstStyle/>
          <a:p>
            <a:r>
              <a:rPr lang="es-ES" dirty="0" smtClean="0"/>
              <a:t>Por tanto es necesaria la presentación de un título formal en el Registro y la solicitud del presentante para que se practique la inscripción</a:t>
            </a:r>
            <a:endParaRPr lang="es-ES" dirty="0"/>
          </a:p>
        </p:txBody>
      </p:sp>
      <p:sp>
        <p:nvSpPr>
          <p:cNvPr id="7" name="CuadroTexto 6"/>
          <p:cNvSpPr txBox="1"/>
          <p:nvPr/>
        </p:nvSpPr>
        <p:spPr>
          <a:xfrm>
            <a:off x="218210" y="3604161"/>
            <a:ext cx="2992581" cy="369332"/>
          </a:xfrm>
          <a:prstGeom prst="rect">
            <a:avLst/>
          </a:prstGeom>
          <a:noFill/>
        </p:spPr>
        <p:txBody>
          <a:bodyPr wrap="square" rtlCol="0">
            <a:spAutoFit/>
          </a:bodyPr>
          <a:lstStyle/>
          <a:p>
            <a:r>
              <a:rPr lang="es-ES" b="1" dirty="0" smtClean="0">
                <a:solidFill>
                  <a:schemeClr val="accent1"/>
                </a:solidFill>
              </a:rPr>
              <a:t>PRINCIPIO DE LEGALIDAD</a:t>
            </a:r>
            <a:endParaRPr lang="es-ES" b="1" dirty="0">
              <a:solidFill>
                <a:schemeClr val="accent1"/>
              </a:solidFill>
            </a:endParaRPr>
          </a:p>
        </p:txBody>
      </p:sp>
      <p:sp>
        <p:nvSpPr>
          <p:cNvPr id="8" name="CuadroTexto 7"/>
          <p:cNvSpPr txBox="1"/>
          <p:nvPr/>
        </p:nvSpPr>
        <p:spPr>
          <a:xfrm>
            <a:off x="218210" y="4186052"/>
            <a:ext cx="11804072" cy="1754326"/>
          </a:xfrm>
          <a:prstGeom prst="rect">
            <a:avLst/>
          </a:prstGeom>
          <a:noFill/>
        </p:spPr>
        <p:txBody>
          <a:bodyPr wrap="square" rtlCol="0">
            <a:spAutoFit/>
          </a:bodyPr>
          <a:lstStyle/>
          <a:p>
            <a:r>
              <a:rPr lang="es-ES" dirty="0" smtClean="0"/>
              <a:t>Doble requisito:</a:t>
            </a:r>
          </a:p>
          <a:p>
            <a:pPr marL="285750" indent="-285750">
              <a:buFont typeface="Wingdings" panose="05000000000000000000" pitchFamily="2" charset="2"/>
              <a:buChar char="v"/>
            </a:pPr>
            <a:r>
              <a:rPr lang="es-ES" dirty="0" smtClean="0"/>
              <a:t>La exigencia general de que se presente en el Registro documentación auténtica (art 3 LH)</a:t>
            </a:r>
          </a:p>
          <a:p>
            <a:pPr marL="285750" indent="-285750">
              <a:buFont typeface="Wingdings" panose="05000000000000000000" pitchFamily="2" charset="2"/>
              <a:buChar char="v"/>
            </a:pPr>
            <a:endParaRPr lang="es-ES" dirty="0"/>
          </a:p>
          <a:p>
            <a:pPr marL="285750" indent="-285750">
              <a:buFont typeface="Wingdings" panose="05000000000000000000" pitchFamily="2" charset="2"/>
              <a:buChar char="v"/>
            </a:pPr>
            <a:endParaRPr lang="es-ES" dirty="0" smtClean="0"/>
          </a:p>
          <a:p>
            <a:pPr marL="285750" indent="-285750">
              <a:buFont typeface="Wingdings" panose="05000000000000000000" pitchFamily="2" charset="2"/>
              <a:buChar char="v"/>
            </a:pPr>
            <a:endParaRPr lang="es-ES" dirty="0"/>
          </a:p>
          <a:p>
            <a:pPr marL="285750" indent="-285750">
              <a:buFont typeface="Wingdings" panose="05000000000000000000" pitchFamily="2" charset="2"/>
              <a:buChar char="v"/>
            </a:pPr>
            <a:r>
              <a:rPr lang="es-ES" dirty="0" smtClean="0"/>
              <a:t>Calificación registral (Art 18 LH): examen de la legalidad de la documentación presentada que efectúa el Registrador</a:t>
            </a:r>
            <a:endParaRPr lang="es-ES" dirty="0"/>
          </a:p>
        </p:txBody>
      </p:sp>
      <p:sp>
        <p:nvSpPr>
          <p:cNvPr id="9" name="Flecha doblada hacia arriba 8"/>
          <p:cNvSpPr/>
          <p:nvPr/>
        </p:nvSpPr>
        <p:spPr>
          <a:xfrm rot="5400000">
            <a:off x="1569027" y="4788725"/>
            <a:ext cx="311728" cy="290945"/>
          </a:xfrm>
          <a:prstGeom prst="ben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CuadroTexto 9"/>
          <p:cNvSpPr txBox="1"/>
          <p:nvPr/>
        </p:nvSpPr>
        <p:spPr>
          <a:xfrm>
            <a:off x="1943100" y="4832384"/>
            <a:ext cx="9975273" cy="646331"/>
          </a:xfrm>
          <a:prstGeom prst="rect">
            <a:avLst/>
          </a:prstGeom>
          <a:noFill/>
        </p:spPr>
        <p:txBody>
          <a:bodyPr wrap="square" rtlCol="0">
            <a:spAutoFit/>
          </a:bodyPr>
          <a:lstStyle/>
          <a:p>
            <a:r>
              <a:rPr lang="es-ES" dirty="0" smtClean="0"/>
              <a:t>Hay casos excepcionales en que se admiten documentos privados: herencia de heredero único o distribución de responsabilidad hipotecaria</a:t>
            </a:r>
            <a:endParaRPr lang="es-ES" dirty="0"/>
          </a:p>
        </p:txBody>
      </p:sp>
    </p:spTree>
    <p:extLst>
      <p:ext uri="{BB962C8B-B14F-4D97-AF65-F5344CB8AC3E}">
        <p14:creationId xmlns:p14="http://schemas.microsoft.com/office/powerpoint/2010/main" val="2223788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322118" y="218209"/>
            <a:ext cx="11471564" cy="461665"/>
          </a:xfrm>
          <a:prstGeom prst="rect">
            <a:avLst/>
          </a:prstGeom>
          <a:noFill/>
        </p:spPr>
        <p:txBody>
          <a:bodyPr wrap="square" rtlCol="0">
            <a:spAutoFit/>
          </a:bodyPr>
          <a:lstStyle/>
          <a:p>
            <a:pPr algn="ctr"/>
            <a:r>
              <a:rPr lang="es-ES" sz="2400" b="1" dirty="0" smtClean="0"/>
              <a:t>PRINCIPIOS SIMULTÁNEOS A LA INSCRIPCIÓN</a:t>
            </a:r>
            <a:endParaRPr lang="es-ES" sz="2400" b="1" dirty="0"/>
          </a:p>
        </p:txBody>
      </p:sp>
      <p:pic>
        <p:nvPicPr>
          <p:cNvPr id="1026" name="Picture 2" descr="Resultado de imagen de colegio de registradores"/>
          <p:cNvPicPr>
            <a:picLocks noChangeAspect="1" noChangeArrowheads="1"/>
          </p:cNvPicPr>
          <p:nvPr/>
        </p:nvPicPr>
        <p:blipFill rotWithShape="1">
          <a:blip r:embed="rId2">
            <a:extLst>
              <a:ext uri="{28A0092B-C50C-407E-A947-70E740481C1C}">
                <a14:useLocalDpi xmlns:a14="http://schemas.microsoft.com/office/drawing/2010/main" val="0"/>
              </a:ext>
            </a:extLst>
          </a:blip>
          <a:srcRect l="25854" t="-109" r="29669" b="62874"/>
          <a:stretch/>
        </p:blipFill>
        <p:spPr bwMode="auto">
          <a:xfrm>
            <a:off x="9490363" y="679874"/>
            <a:ext cx="2701637" cy="2080991"/>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55864" y="810491"/>
            <a:ext cx="7533409" cy="369332"/>
          </a:xfrm>
          <a:prstGeom prst="rect">
            <a:avLst/>
          </a:prstGeom>
          <a:noFill/>
        </p:spPr>
        <p:txBody>
          <a:bodyPr wrap="square" rtlCol="0">
            <a:spAutoFit/>
          </a:bodyPr>
          <a:lstStyle/>
          <a:p>
            <a:r>
              <a:rPr lang="es-ES" b="1" dirty="0" smtClean="0">
                <a:solidFill>
                  <a:schemeClr val="accent1"/>
                </a:solidFill>
              </a:rPr>
              <a:t>PRINCIPIO DE PRIORIDAD</a:t>
            </a:r>
            <a:endParaRPr lang="es-ES" b="1" dirty="0">
              <a:solidFill>
                <a:schemeClr val="accent1"/>
              </a:solidFill>
            </a:endParaRPr>
          </a:p>
        </p:txBody>
      </p:sp>
      <p:sp>
        <p:nvSpPr>
          <p:cNvPr id="5" name="CuadroTexto 4"/>
          <p:cNvSpPr txBox="1"/>
          <p:nvPr/>
        </p:nvSpPr>
        <p:spPr>
          <a:xfrm>
            <a:off x="155864" y="1141539"/>
            <a:ext cx="9611591" cy="1477328"/>
          </a:xfrm>
          <a:prstGeom prst="rect">
            <a:avLst/>
          </a:prstGeom>
          <a:noFill/>
        </p:spPr>
        <p:txBody>
          <a:bodyPr wrap="square" rtlCol="0">
            <a:spAutoFit/>
          </a:bodyPr>
          <a:lstStyle/>
          <a:p>
            <a:pPr algn="just"/>
            <a:r>
              <a:rPr lang="es-ES" dirty="0" smtClean="0"/>
              <a:t>Principio en cuya virtud el título que primeramente accede al Registro será preferido respecto a los que le sean incompatibles o perjudiciales y lo hagan con posterioridad (aunque sean de fecha anterior) (Art 17LH)</a:t>
            </a:r>
          </a:p>
          <a:p>
            <a:pPr marL="742950" lvl="1" indent="-285750" algn="just">
              <a:buFont typeface="Arial" panose="020B0604020202020204" pitchFamily="34" charset="0"/>
              <a:buChar char="•"/>
            </a:pPr>
            <a:r>
              <a:rPr lang="es-ES" dirty="0" smtClean="0"/>
              <a:t>EL Registro se cierra para los derechos incompatibles con otros ya inscritos</a:t>
            </a:r>
          </a:p>
          <a:p>
            <a:pPr marL="742950" lvl="1" indent="-285750" algn="just">
              <a:buFont typeface="Arial" panose="020B0604020202020204" pitchFamily="34" charset="0"/>
              <a:buChar char="•"/>
            </a:pPr>
            <a:r>
              <a:rPr lang="es-ES" dirty="0" smtClean="0"/>
              <a:t>Les atribuye un carácter secundario respecto a los primeros que accedieron a él</a:t>
            </a:r>
            <a:endParaRPr lang="es-ES" dirty="0"/>
          </a:p>
        </p:txBody>
      </p:sp>
      <p:sp>
        <p:nvSpPr>
          <p:cNvPr id="7" name="CuadroTexto 6"/>
          <p:cNvSpPr txBox="1"/>
          <p:nvPr/>
        </p:nvSpPr>
        <p:spPr>
          <a:xfrm>
            <a:off x="155864" y="2876821"/>
            <a:ext cx="7533409" cy="369332"/>
          </a:xfrm>
          <a:prstGeom prst="rect">
            <a:avLst/>
          </a:prstGeom>
          <a:noFill/>
        </p:spPr>
        <p:txBody>
          <a:bodyPr wrap="square" rtlCol="0">
            <a:spAutoFit/>
          </a:bodyPr>
          <a:lstStyle/>
          <a:p>
            <a:r>
              <a:rPr lang="es-ES" b="1" dirty="0" smtClean="0">
                <a:solidFill>
                  <a:schemeClr val="accent1"/>
                </a:solidFill>
              </a:rPr>
              <a:t>PRINCIPIO DE ESPECIALIDAD</a:t>
            </a:r>
            <a:endParaRPr lang="es-ES" b="1" dirty="0">
              <a:solidFill>
                <a:schemeClr val="accent1"/>
              </a:solidFill>
            </a:endParaRPr>
          </a:p>
        </p:txBody>
      </p:sp>
      <p:sp>
        <p:nvSpPr>
          <p:cNvPr id="8" name="CuadroTexto 7"/>
          <p:cNvSpPr txBox="1"/>
          <p:nvPr/>
        </p:nvSpPr>
        <p:spPr>
          <a:xfrm>
            <a:off x="145472" y="3241964"/>
            <a:ext cx="11648210" cy="646331"/>
          </a:xfrm>
          <a:prstGeom prst="rect">
            <a:avLst/>
          </a:prstGeom>
          <a:noFill/>
        </p:spPr>
        <p:txBody>
          <a:bodyPr wrap="square" rtlCol="0">
            <a:spAutoFit/>
          </a:bodyPr>
          <a:lstStyle/>
          <a:p>
            <a:pPr algn="just"/>
            <a:r>
              <a:rPr lang="es-ES" dirty="0" smtClean="0"/>
              <a:t>Principio en cuya virtud se exige una perfecta concreción del derecho que se inscribe, la finca sobre la que recae y la persona de su titular.</a:t>
            </a:r>
            <a:endParaRPr lang="es-ES" dirty="0"/>
          </a:p>
        </p:txBody>
      </p:sp>
      <p:sp>
        <p:nvSpPr>
          <p:cNvPr id="10" name="Flecha doblada hacia arriba 9"/>
          <p:cNvSpPr/>
          <p:nvPr/>
        </p:nvSpPr>
        <p:spPr>
          <a:xfrm rot="5400000">
            <a:off x="1028700" y="3879642"/>
            <a:ext cx="311728" cy="290945"/>
          </a:xfrm>
          <a:prstGeom prst="bentUp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accent1"/>
              </a:solidFill>
            </a:endParaRPr>
          </a:p>
        </p:txBody>
      </p:sp>
      <p:sp>
        <p:nvSpPr>
          <p:cNvPr id="9" name="CuadroTexto 8"/>
          <p:cNvSpPr txBox="1"/>
          <p:nvPr/>
        </p:nvSpPr>
        <p:spPr>
          <a:xfrm>
            <a:off x="1444336" y="3888295"/>
            <a:ext cx="10349346" cy="646331"/>
          </a:xfrm>
          <a:prstGeom prst="rect">
            <a:avLst/>
          </a:prstGeom>
          <a:noFill/>
        </p:spPr>
        <p:txBody>
          <a:bodyPr wrap="square" rtlCol="0">
            <a:spAutoFit/>
          </a:bodyPr>
          <a:lstStyle/>
          <a:p>
            <a:pPr algn="just"/>
            <a:r>
              <a:rPr lang="es-ES" dirty="0" smtClean="0"/>
              <a:t>En definitiva el Registro sólo puede publicar derechos reales </a:t>
            </a:r>
            <a:r>
              <a:rPr lang="es-ES" b="1" dirty="0" smtClean="0"/>
              <a:t>individualizados</a:t>
            </a:r>
            <a:r>
              <a:rPr lang="es-ES" dirty="0" smtClean="0"/>
              <a:t> en su contenido y titularidad y perfectamente especificados sobre una finca concreta</a:t>
            </a:r>
            <a:endParaRPr lang="es-ES" dirty="0"/>
          </a:p>
        </p:txBody>
      </p:sp>
      <p:sp>
        <p:nvSpPr>
          <p:cNvPr id="12" name="CuadroTexto 11"/>
          <p:cNvSpPr txBox="1"/>
          <p:nvPr/>
        </p:nvSpPr>
        <p:spPr>
          <a:xfrm>
            <a:off x="155864" y="4638455"/>
            <a:ext cx="7533409" cy="369332"/>
          </a:xfrm>
          <a:prstGeom prst="rect">
            <a:avLst/>
          </a:prstGeom>
          <a:noFill/>
        </p:spPr>
        <p:txBody>
          <a:bodyPr wrap="square" rtlCol="0">
            <a:spAutoFit/>
          </a:bodyPr>
          <a:lstStyle/>
          <a:p>
            <a:r>
              <a:rPr lang="es-ES" b="1" dirty="0" smtClean="0">
                <a:solidFill>
                  <a:schemeClr val="accent1"/>
                </a:solidFill>
              </a:rPr>
              <a:t>PRINCIPIO DE TRACTO SUCESIVO</a:t>
            </a:r>
            <a:endParaRPr lang="es-ES" b="1" dirty="0">
              <a:solidFill>
                <a:schemeClr val="accent1"/>
              </a:solidFill>
            </a:endParaRPr>
          </a:p>
        </p:txBody>
      </p:sp>
      <p:sp>
        <p:nvSpPr>
          <p:cNvPr id="11" name="CuadroTexto 10"/>
          <p:cNvSpPr txBox="1"/>
          <p:nvPr/>
        </p:nvSpPr>
        <p:spPr>
          <a:xfrm>
            <a:off x="155864" y="5111616"/>
            <a:ext cx="11637818" cy="1200329"/>
          </a:xfrm>
          <a:prstGeom prst="rect">
            <a:avLst/>
          </a:prstGeom>
          <a:noFill/>
        </p:spPr>
        <p:txBody>
          <a:bodyPr wrap="square" rtlCol="0">
            <a:spAutoFit/>
          </a:bodyPr>
          <a:lstStyle/>
          <a:p>
            <a:r>
              <a:rPr lang="es-ES" dirty="0" smtClean="0"/>
              <a:t>Significa que los asientos del Registro relativos a una finca han de formar una </a:t>
            </a:r>
            <a:r>
              <a:rPr lang="es-ES" b="1" dirty="0" smtClean="0"/>
              <a:t>cadena</a:t>
            </a:r>
            <a:r>
              <a:rPr lang="es-ES" dirty="0" smtClean="0"/>
              <a:t>. De tal forma que el titular de hoy fue el adquirente de ayer y, a su vez, será el transmitente de mañana (Artículo 20LH)</a:t>
            </a:r>
          </a:p>
          <a:p>
            <a:r>
              <a:rPr lang="es-ES" dirty="0"/>
              <a:t>	</a:t>
            </a:r>
            <a:r>
              <a:rPr lang="es-ES" dirty="0" smtClean="0"/>
              <a:t>Ello quiere decir que la inscripción no se produce como un hecho aislado sino que los asientos de una misma finca y que conforman su historial registral están relacionados unos </a:t>
            </a:r>
            <a:r>
              <a:rPr lang="es-ES" smtClean="0"/>
              <a:t>con otros</a:t>
            </a:r>
            <a:endParaRPr lang="es-ES" dirty="0"/>
          </a:p>
        </p:txBody>
      </p:sp>
    </p:spTree>
    <p:extLst>
      <p:ext uri="{BB962C8B-B14F-4D97-AF65-F5344CB8AC3E}">
        <p14:creationId xmlns:p14="http://schemas.microsoft.com/office/powerpoint/2010/main" val="394277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81000" y="838201"/>
            <a:ext cx="5464629" cy="646331"/>
          </a:xfrm>
          <a:prstGeom prst="rect">
            <a:avLst/>
          </a:prstGeom>
          <a:noFill/>
        </p:spPr>
        <p:txBody>
          <a:bodyPr wrap="square" rtlCol="0">
            <a:spAutoFit/>
          </a:bodyPr>
          <a:lstStyle/>
          <a:p>
            <a:r>
              <a:rPr lang="es-ES" b="1" dirty="0" smtClean="0"/>
              <a:t>FUNDAMENTO: </a:t>
            </a:r>
            <a:r>
              <a:rPr lang="es-ES" dirty="0" smtClean="0"/>
              <a:t>la propia naturaleza del derecho real: </a:t>
            </a:r>
            <a:r>
              <a:rPr lang="es-ES" b="1" dirty="0" smtClean="0"/>
              <a:t>relación inmediata y excluyente con la cosa</a:t>
            </a:r>
            <a:endParaRPr lang="es-ES" b="1" dirty="0"/>
          </a:p>
        </p:txBody>
      </p:sp>
      <p:sp>
        <p:nvSpPr>
          <p:cNvPr id="3" name="Elipse 2"/>
          <p:cNvSpPr/>
          <p:nvPr/>
        </p:nvSpPr>
        <p:spPr>
          <a:xfrm>
            <a:off x="5845629" y="957551"/>
            <a:ext cx="4201886" cy="65314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ES" dirty="0" smtClean="0">
                <a:solidFill>
                  <a:schemeClr val="tx1"/>
                </a:solidFill>
              </a:rPr>
              <a:t>Relación directa y exclusiva con la cosa</a:t>
            </a:r>
            <a:endParaRPr lang="es-ES" dirty="0">
              <a:solidFill>
                <a:schemeClr val="tx1"/>
              </a:solidFill>
            </a:endParaRPr>
          </a:p>
        </p:txBody>
      </p:sp>
      <p:sp>
        <p:nvSpPr>
          <p:cNvPr id="4" name="Flecha abajo 3"/>
          <p:cNvSpPr/>
          <p:nvPr/>
        </p:nvSpPr>
        <p:spPr>
          <a:xfrm>
            <a:off x="7805057" y="1665514"/>
            <a:ext cx="533400" cy="402772"/>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CuadroTexto 4"/>
          <p:cNvSpPr txBox="1"/>
          <p:nvPr/>
        </p:nvSpPr>
        <p:spPr>
          <a:xfrm>
            <a:off x="5845629" y="2166257"/>
            <a:ext cx="4474028" cy="369332"/>
          </a:xfrm>
          <a:prstGeom prst="rect">
            <a:avLst/>
          </a:prstGeom>
          <a:noFill/>
        </p:spPr>
        <p:txBody>
          <a:bodyPr wrap="square" rtlCol="0">
            <a:spAutoFit/>
          </a:bodyPr>
          <a:lstStyle/>
          <a:p>
            <a:pPr algn="ctr"/>
            <a:r>
              <a:rPr lang="es-ES" dirty="0" smtClean="0"/>
              <a:t>Dificulta la coexistencia en plano de igualdad</a:t>
            </a:r>
            <a:endParaRPr lang="es-ES" dirty="0"/>
          </a:p>
        </p:txBody>
      </p:sp>
      <p:sp>
        <p:nvSpPr>
          <p:cNvPr id="6" name="Flecha doblada hacia arriba 5"/>
          <p:cNvSpPr/>
          <p:nvPr/>
        </p:nvSpPr>
        <p:spPr>
          <a:xfrm rot="10800000">
            <a:off x="1665514" y="2329542"/>
            <a:ext cx="4310743" cy="185057"/>
          </a:xfrm>
          <a:prstGeom prst="bentUpArrow">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762000" y="2754086"/>
            <a:ext cx="4495800" cy="1477328"/>
          </a:xfrm>
          <a:prstGeom prst="rect">
            <a:avLst/>
          </a:prstGeom>
          <a:noFill/>
        </p:spPr>
        <p:txBody>
          <a:bodyPr wrap="square" rtlCol="0">
            <a:spAutoFit/>
          </a:bodyPr>
          <a:lstStyle/>
          <a:p>
            <a:r>
              <a:rPr lang="es-ES" dirty="0" smtClean="0"/>
              <a:t>Es por tanto necesario un criterio </a:t>
            </a:r>
            <a:r>
              <a:rPr lang="es-ES" dirty="0" err="1" smtClean="0"/>
              <a:t>ordenatorio</a:t>
            </a:r>
            <a:r>
              <a:rPr lang="es-ES" dirty="0" smtClean="0"/>
              <a:t>:</a:t>
            </a:r>
          </a:p>
          <a:p>
            <a:pPr marL="342900" indent="-342900">
              <a:buFont typeface="+mj-lt"/>
              <a:buAutoNum type="arabicPeriod"/>
            </a:pPr>
            <a:r>
              <a:rPr lang="es-ES" dirty="0" smtClean="0"/>
              <a:t>Para determinar la prevalencia entre los derechos incompatibles</a:t>
            </a:r>
          </a:p>
          <a:p>
            <a:pPr marL="342900" indent="-342900">
              <a:buFont typeface="+mj-lt"/>
              <a:buAutoNum type="arabicPeriod"/>
            </a:pPr>
            <a:r>
              <a:rPr lang="es-ES" dirty="0" smtClean="0"/>
              <a:t>Para determinar la preferencia entre los derechos compatibles</a:t>
            </a:r>
            <a:endParaRPr lang="es-ES" dirty="0"/>
          </a:p>
        </p:txBody>
      </p:sp>
      <p:sp>
        <p:nvSpPr>
          <p:cNvPr id="8" name="Cerrar llave 7"/>
          <p:cNvSpPr/>
          <p:nvPr/>
        </p:nvSpPr>
        <p:spPr>
          <a:xfrm>
            <a:off x="5203371" y="2754086"/>
            <a:ext cx="141515" cy="1556657"/>
          </a:xfrm>
          <a:prstGeom prst="rightBrace">
            <a:avLst/>
          </a:prstGeom>
          <a:solidFill>
            <a:schemeClr val="accent2"/>
          </a:solidFill>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cxnSp>
        <p:nvCxnSpPr>
          <p:cNvPr id="10" name="Conector recto de flecha 9"/>
          <p:cNvCxnSpPr>
            <a:stCxn id="8" idx="1"/>
          </p:cNvCxnSpPr>
          <p:nvPr/>
        </p:nvCxnSpPr>
        <p:spPr>
          <a:xfrm flipV="1">
            <a:off x="5344886" y="2906486"/>
            <a:ext cx="1132114" cy="625929"/>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6564086" y="2754086"/>
            <a:ext cx="5170198" cy="646331"/>
          </a:xfrm>
          <a:prstGeom prst="rect">
            <a:avLst/>
          </a:prstGeom>
          <a:noFill/>
        </p:spPr>
        <p:txBody>
          <a:bodyPr wrap="none" rtlCol="0">
            <a:spAutoFit/>
          </a:bodyPr>
          <a:lstStyle/>
          <a:p>
            <a:r>
              <a:rPr lang="es-ES" dirty="0" smtClean="0"/>
              <a:t>En el </a:t>
            </a:r>
            <a:r>
              <a:rPr lang="es-ES" u="sng" dirty="0" smtClean="0"/>
              <a:t>orden civil</a:t>
            </a:r>
            <a:r>
              <a:rPr lang="es-ES" dirty="0" smtClean="0"/>
              <a:t>, la prioridad la determina la fecha de</a:t>
            </a:r>
          </a:p>
          <a:p>
            <a:r>
              <a:rPr lang="es-ES" dirty="0"/>
              <a:t>c</a:t>
            </a:r>
            <a:r>
              <a:rPr lang="es-ES" dirty="0" smtClean="0"/>
              <a:t>onstitución del derecho real</a:t>
            </a:r>
            <a:endParaRPr lang="es-ES" dirty="0"/>
          </a:p>
        </p:txBody>
      </p:sp>
      <p:cxnSp>
        <p:nvCxnSpPr>
          <p:cNvPr id="13" name="Conector recto de flecha 12"/>
          <p:cNvCxnSpPr>
            <a:stCxn id="8" idx="1"/>
          </p:cNvCxnSpPr>
          <p:nvPr/>
        </p:nvCxnSpPr>
        <p:spPr>
          <a:xfrm>
            <a:off x="5344886" y="3532415"/>
            <a:ext cx="1132114" cy="473528"/>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 name="CuadroTexto 13"/>
          <p:cNvSpPr txBox="1"/>
          <p:nvPr/>
        </p:nvSpPr>
        <p:spPr>
          <a:xfrm>
            <a:off x="6564086" y="3820886"/>
            <a:ext cx="4771306" cy="646331"/>
          </a:xfrm>
          <a:prstGeom prst="rect">
            <a:avLst/>
          </a:prstGeom>
          <a:noFill/>
        </p:spPr>
        <p:txBody>
          <a:bodyPr wrap="none" rtlCol="0">
            <a:spAutoFit/>
          </a:bodyPr>
          <a:lstStyle/>
          <a:p>
            <a:r>
              <a:rPr lang="es-ES" dirty="0" smtClean="0"/>
              <a:t>En el </a:t>
            </a:r>
            <a:r>
              <a:rPr lang="es-ES" u="sng" dirty="0" smtClean="0"/>
              <a:t>orden registral</a:t>
            </a:r>
            <a:r>
              <a:rPr lang="es-ES" dirty="0" smtClean="0"/>
              <a:t>, la prioridad la determina el </a:t>
            </a:r>
          </a:p>
          <a:p>
            <a:r>
              <a:rPr lang="es-ES" dirty="0" smtClean="0"/>
              <a:t>Ingreso en el Registro de la Propiedad</a:t>
            </a:r>
            <a:endParaRPr lang="es-ES" dirty="0"/>
          </a:p>
        </p:txBody>
      </p:sp>
      <p:sp>
        <p:nvSpPr>
          <p:cNvPr id="15" name="Flecha abajo 14"/>
          <p:cNvSpPr/>
          <p:nvPr/>
        </p:nvSpPr>
        <p:spPr>
          <a:xfrm>
            <a:off x="7543800" y="4467217"/>
            <a:ext cx="402772" cy="409583"/>
          </a:xfrm>
          <a:prstGeom prst="downArrow">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p:cNvSpPr/>
          <p:nvPr/>
        </p:nvSpPr>
        <p:spPr>
          <a:xfrm>
            <a:off x="4267200" y="5018314"/>
            <a:ext cx="6052457" cy="58782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ES" dirty="0" smtClean="0">
                <a:solidFill>
                  <a:schemeClr val="tx1"/>
                </a:solidFill>
              </a:rPr>
              <a:t>Fecha y hora del </a:t>
            </a:r>
            <a:r>
              <a:rPr lang="es-ES" b="1" dirty="0" smtClean="0">
                <a:solidFill>
                  <a:schemeClr val="tx1"/>
                </a:solidFill>
              </a:rPr>
              <a:t>ASIENTO DE PRESENTACIÓN</a:t>
            </a:r>
            <a:endParaRPr lang="es-ES" dirty="0">
              <a:solidFill>
                <a:schemeClr val="tx1"/>
              </a:solidFill>
            </a:endParaRPr>
          </a:p>
        </p:txBody>
      </p:sp>
      <p:sp>
        <p:nvSpPr>
          <p:cNvPr id="17" name="CuadroTexto 16"/>
          <p:cNvSpPr txBox="1"/>
          <p:nvPr/>
        </p:nvSpPr>
        <p:spPr>
          <a:xfrm>
            <a:off x="4278086" y="5682341"/>
            <a:ext cx="6041571" cy="923330"/>
          </a:xfrm>
          <a:prstGeom prst="rect">
            <a:avLst/>
          </a:prstGeom>
          <a:noFill/>
        </p:spPr>
        <p:txBody>
          <a:bodyPr wrap="square" rtlCol="0">
            <a:spAutoFit/>
          </a:bodyPr>
          <a:lstStyle/>
          <a:p>
            <a:pPr marL="285750" indent="-285750">
              <a:buFont typeface="Arial" panose="020B0604020202020204" pitchFamily="34" charset="0"/>
              <a:buChar char="•"/>
            </a:pPr>
            <a:r>
              <a:rPr lang="es-ES" dirty="0" smtClean="0"/>
              <a:t>Su fecha se considera como fecha de la inscripción para todos los efectos que ésta deba producir</a:t>
            </a:r>
          </a:p>
          <a:p>
            <a:pPr marL="285750" indent="-285750">
              <a:buFont typeface="Arial" panose="020B0604020202020204" pitchFamily="34" charset="0"/>
              <a:buChar char="•"/>
            </a:pPr>
            <a:r>
              <a:rPr lang="es-ES" dirty="0" smtClean="0"/>
              <a:t>Por ello se requiere que conste en la propia inscripción</a:t>
            </a:r>
            <a:endParaRPr lang="es-ES" dirty="0"/>
          </a:p>
        </p:txBody>
      </p:sp>
      <p:sp>
        <p:nvSpPr>
          <p:cNvPr id="9" name="CuadroTexto 8"/>
          <p:cNvSpPr txBox="1"/>
          <p:nvPr/>
        </p:nvSpPr>
        <p:spPr>
          <a:xfrm>
            <a:off x="304800" y="97971"/>
            <a:ext cx="9285514" cy="533400"/>
          </a:xfrm>
          <a:prstGeom prst="rect">
            <a:avLst/>
          </a:prstGeom>
          <a:noFill/>
        </p:spPr>
        <p:txBody>
          <a:bodyPr wrap="square" rtlCol="0">
            <a:spAutoFit/>
          </a:bodyPr>
          <a:lstStyle/>
          <a:p>
            <a:r>
              <a:rPr lang="es-ES" sz="2800" b="1" dirty="0" smtClean="0"/>
              <a:t>PRINCIPIO DE PRIORIDAD</a:t>
            </a:r>
            <a:endParaRPr lang="es-ES" sz="2800" b="1" dirty="0"/>
          </a:p>
        </p:txBody>
      </p:sp>
    </p:spTree>
    <p:extLst>
      <p:ext uri="{BB962C8B-B14F-4D97-AF65-F5344CB8AC3E}">
        <p14:creationId xmlns:p14="http://schemas.microsoft.com/office/powerpoint/2010/main" val="414222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a">
  <a:themeElements>
    <a:clrScheme name="Personalizado 1">
      <a:dk1>
        <a:sysClr val="windowText" lastClr="000000"/>
      </a:dk1>
      <a:lt1>
        <a:sysClr val="window" lastClr="FFFFFF"/>
      </a:lt1>
      <a:dk2>
        <a:srgbClr val="2C3C43"/>
      </a:dk2>
      <a:lt2>
        <a:srgbClr val="EBEBEB"/>
      </a:lt2>
      <a:accent1>
        <a:srgbClr val="CA1E4B"/>
      </a:accent1>
      <a:accent2>
        <a:srgbClr val="C42F1A"/>
      </a:accent2>
      <a:accent3>
        <a:srgbClr val="EA7666"/>
      </a:accent3>
      <a:accent4>
        <a:srgbClr val="F1A499"/>
      </a:accent4>
      <a:accent5>
        <a:srgbClr val="932313"/>
      </a:accent5>
      <a:accent6>
        <a:srgbClr val="62170C"/>
      </a:accent6>
      <a:hlink>
        <a:srgbClr val="FF0000"/>
      </a:hlink>
      <a:folHlink>
        <a:srgbClr val="C0000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156</TotalTime>
  <Words>3508</Words>
  <Application>Microsoft Office PowerPoint</Application>
  <PresentationFormat>Panorámica</PresentationFormat>
  <Paragraphs>308</Paragraphs>
  <Slides>34</Slides>
  <Notes>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34</vt:i4>
      </vt:variant>
    </vt:vector>
  </HeadingPairs>
  <TitlesOfParts>
    <vt:vector size="41" baseType="lpstr">
      <vt:lpstr>Arial</vt:lpstr>
      <vt:lpstr>Cambria</vt:lpstr>
      <vt:lpstr>Courier New</vt:lpstr>
      <vt:lpstr>Trebuchet MS</vt:lpstr>
      <vt:lpstr>Wingdings</vt:lpstr>
      <vt:lpstr>Wingdings 3</vt:lpstr>
      <vt:lpstr>Faceta</vt:lpstr>
      <vt:lpstr>PROPIEDAD HORIZONTAL</vt:lpstr>
      <vt:lpstr>ÍNDICE</vt:lpstr>
      <vt:lpstr>1. APROXIMACIÓN AL REGISTRO DE LA PROPIEDAD. EXTERIORIZACIÓN DE SU CONTENIDO A TRAVÉS DE LA PUBLICIDAD FORMAL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2. LA PROPIEDAD HORIZONTAL ANTE EL REGISTRO DE LA PROPIEDAD: SU REFLEJO REGISTRAL </vt:lpstr>
      <vt:lpstr> PROPIEDAD HORIZONTAL DE DERECHO - Manifestación de varios elementos constructivos independientes en la construcción que existe en la finca, junto con una serie de elementos comunes, ya sean los legalmente determinados como tales o los señalados en el título. - Con atribución de cuotas - Con otorgamiento de título de división horizontal o constitución de comunidad en que se describe cada elemento independiente, así como las normas por las que ha de regirse la comunidad </vt:lpstr>
      <vt:lpstr>Reflejo Registral: Sistema de pluralidad de folio</vt:lpstr>
      <vt:lpstr>Requisitos para la inscripción de la división horizontal y la comunidad de propietarios o subcomunidades 1. Título constitutivo otorgado por todos los titulares registrales 2. Determinación de elementos privativos, numerados correlativamente, y elementos comunes 3. Determinación de cuota de cada elemento 4. Normas de funcionamiento    </vt:lpstr>
      <vt:lpstr>3. CONSECUENCIAS DE LA NATURALEZA DE LA PROPIEDAD HORIZONTAL.</vt:lpstr>
      <vt:lpstr>SUPRESIÓN DE BARRERAS ARQUITECTÓNICAS</vt:lpstr>
      <vt:lpstr>4. PROTOCOLO DE LEGALIZACIÓN DEL LIBRO DE ACTAS</vt:lpstr>
      <vt:lpstr>Presentación de PowerPoint</vt:lpstr>
      <vt:lpstr>Presentación de PowerPoint</vt:lpstr>
      <vt:lpstr>Presentación de PowerPoint</vt:lpstr>
      <vt:lpstr>Presentación de PowerPoint</vt:lpstr>
      <vt:lpstr>5. MODIFICACIÓN DE ESTATUTOS</vt:lpstr>
      <vt:lpstr>RESTANTES MODIFICACIONES DEL TÍTULO O ESTATUTARIAS</vt:lpstr>
      <vt:lpstr>INSCRIPCIÓN DE MODIFICACIÓN DE ESTATUTOS Y TÍTULO CONSTITUTIVO</vt:lpstr>
      <vt:lpstr>6. DEUDAS FRENTE A LA COMUNIDAD DE PROPIETARIOS </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PROPIEDAD HORIZONTAL</dc:title>
  <dc:creator>registrador</dc:creator>
  <cp:lastModifiedBy>Jennifer Alonso</cp:lastModifiedBy>
  <cp:revision>20</cp:revision>
  <dcterms:created xsi:type="dcterms:W3CDTF">2018-11-27T10:48:59Z</dcterms:created>
  <dcterms:modified xsi:type="dcterms:W3CDTF">2018-11-27T22:15:04Z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